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68"/>
  </p:notesMasterIdLst>
  <p:sldIdLst>
    <p:sldId id="256" r:id="rId2"/>
    <p:sldId id="257" r:id="rId3"/>
    <p:sldId id="294" r:id="rId4"/>
    <p:sldId id="260" r:id="rId5"/>
    <p:sldId id="325" r:id="rId6"/>
    <p:sldId id="295" r:id="rId7"/>
    <p:sldId id="258" r:id="rId8"/>
    <p:sldId id="296" r:id="rId9"/>
    <p:sldId id="261" r:id="rId10"/>
    <p:sldId id="292" r:id="rId11"/>
    <p:sldId id="349" r:id="rId12"/>
    <p:sldId id="350" r:id="rId13"/>
    <p:sldId id="299" r:id="rId14"/>
    <p:sldId id="284" r:id="rId15"/>
    <p:sldId id="268" r:id="rId16"/>
    <p:sldId id="269" r:id="rId17"/>
    <p:sldId id="304" r:id="rId18"/>
    <p:sldId id="305" r:id="rId19"/>
    <p:sldId id="348" r:id="rId20"/>
    <p:sldId id="298" r:id="rId21"/>
    <p:sldId id="312" r:id="rId22"/>
    <p:sldId id="313" r:id="rId23"/>
    <p:sldId id="314" r:id="rId24"/>
    <p:sldId id="327" r:id="rId25"/>
    <p:sldId id="328" r:id="rId26"/>
    <p:sldId id="315" r:id="rId27"/>
    <p:sldId id="329" r:id="rId28"/>
    <p:sldId id="333" r:id="rId29"/>
    <p:sldId id="335" r:id="rId30"/>
    <p:sldId id="351" r:id="rId31"/>
    <p:sldId id="262" r:id="rId32"/>
    <p:sldId id="332" r:id="rId33"/>
    <p:sldId id="301" r:id="rId34"/>
    <p:sldId id="336" r:id="rId35"/>
    <p:sldId id="337" r:id="rId36"/>
    <p:sldId id="338" r:id="rId37"/>
    <p:sldId id="339" r:id="rId38"/>
    <p:sldId id="293" r:id="rId39"/>
    <p:sldId id="340" r:id="rId40"/>
    <p:sldId id="341" r:id="rId41"/>
    <p:sldId id="342" r:id="rId42"/>
    <p:sldId id="343" r:id="rId43"/>
    <p:sldId id="344" r:id="rId44"/>
    <p:sldId id="345" r:id="rId45"/>
    <p:sldId id="259" r:id="rId46"/>
    <p:sldId id="352" r:id="rId47"/>
    <p:sldId id="353" r:id="rId48"/>
    <p:sldId id="354" r:id="rId49"/>
    <p:sldId id="355" r:id="rId50"/>
    <p:sldId id="356" r:id="rId51"/>
    <p:sldId id="263" r:id="rId52"/>
    <p:sldId id="307" r:id="rId53"/>
    <p:sldId id="264" r:id="rId54"/>
    <p:sldId id="265" r:id="rId55"/>
    <p:sldId id="266" r:id="rId56"/>
    <p:sldId id="267" r:id="rId57"/>
    <p:sldId id="357" r:id="rId58"/>
    <p:sldId id="358" r:id="rId59"/>
    <p:sldId id="272" r:id="rId60"/>
    <p:sldId id="271" r:id="rId61"/>
    <p:sldId id="300" r:id="rId62"/>
    <p:sldId id="347" r:id="rId63"/>
    <p:sldId id="302" r:id="rId64"/>
    <p:sldId id="291" r:id="rId65"/>
    <p:sldId id="277" r:id="rId66"/>
    <p:sldId id="278" r:id="rId67"/>
  </p:sldIdLst>
  <p:sldSz cx="18288000" cy="1028700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Montserrat Black" panose="00000A00000000000000" pitchFamily="2" charset="0"/>
      <p:bold r:id="rId77"/>
      <p:boldItalic r:id="rId78"/>
    </p:embeddedFont>
    <p:embeddedFont>
      <p:font typeface="나눔고딕" panose="020D0604000000000000" pitchFamily="50" charset="-127"/>
      <p:regular r:id="rId79"/>
      <p:bold r:id="rId80"/>
    </p:embeddedFont>
    <p:embeddedFont>
      <p:font typeface="맑은 고딕" panose="020B0503020000020004" pitchFamily="50" charset="-127"/>
      <p:regular r:id="rId81"/>
      <p:bold r:id="rId8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62" userDrawn="1">
          <p15:clr>
            <a:srgbClr val="000000"/>
          </p15:clr>
        </p15:guide>
        <p15:guide id="2" pos="317" userDrawn="1">
          <p15:clr>
            <a:srgbClr val="000000"/>
          </p15:clr>
        </p15:guide>
        <p15:guide id="4" pos="11203" userDrawn="1">
          <p15:clr>
            <a:srgbClr val="000000"/>
          </p15:clr>
        </p15:guide>
        <p15:guide id="5" orient="horz" pos="1426" userDrawn="1">
          <p15:clr>
            <a:srgbClr val="A4A3A4"/>
          </p15:clr>
        </p15:guide>
        <p15:guide id="6" pos="770" userDrawn="1">
          <p15:clr>
            <a:srgbClr val="000000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9" roundtripDataSignature="AMtx7mjpXNlKZSQq7JGc91yosTbzPIPd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763"/>
    <a:srgbClr val="4472C4"/>
    <a:srgbClr val="2E972E"/>
    <a:srgbClr val="D6DCE5"/>
    <a:srgbClr val="D8D8D8"/>
    <a:srgbClr val="DC494A"/>
    <a:srgbClr val="1672B1"/>
    <a:srgbClr val="4F81BD"/>
    <a:srgbClr val="3F3F3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E716E5-57A4-4A9B-901A-054E3F1CF6AC}">
  <a:tblStyle styleId="{F8E716E5-57A4-4A9B-901A-054E3F1CF6AC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52B5A8D5-15B9-40A6-B20B-CB61EE3EAC5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EB2A45B-F14C-4D71-B64A-0F4FA5A1E815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660"/>
  </p:normalViewPr>
  <p:slideViewPr>
    <p:cSldViewPr snapToGrid="0">
      <p:cViewPr varScale="1">
        <p:scale>
          <a:sx n="70" d="100"/>
          <a:sy n="70" d="100"/>
        </p:scale>
        <p:origin x="924" y="84"/>
      </p:cViewPr>
      <p:guideLst>
        <p:guide orient="horz" pos="5962"/>
        <p:guide pos="317"/>
        <p:guide pos="11203"/>
        <p:guide orient="horz" pos="1426"/>
        <p:guide pos="770"/>
      </p:guideLst>
    </p:cSldViewPr>
  </p:slideViewPr>
  <p:notesTextViewPr>
    <p:cViewPr>
      <p:scale>
        <a:sx n="115" d="100"/>
        <a:sy n="11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89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4.fntdata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나눔고딕" panose="020D0604000000000000" pitchFamily="50" charset="-127"/>
        <a:ea typeface="나눔고딕" panose="020D0604000000000000" pitchFamily="50" charset="-127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5704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6" name="Google Shape;12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11023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2a50133df_7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67" name="Google Shape;467;g262a50133df_7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6292b453a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59" name="Google Shape;259;g26292b453a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292b453a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9" name="Google Shape;269;g26292b453a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9819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1259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62a50133df_1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62a50133df_1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0451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a07719b77c_7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8" name="Google Shape;278;g2a07719b77c_7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627a239e8a_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9" name="Google Shape;319;g2627a239e8a_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a07719b77c_7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60" name="Google Shape;360;g2a07719b77c_7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292b453a5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49" name="Google Shape;349;g26292b453a5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6292b453a5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58" name="Google Shape;358;g26292b453a5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1" name="Google Shape;3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292b453a5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3" name="Google Shape;383;g26292b453a5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292b453a5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3" name="Google Shape;383;g26292b453a5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4555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6292b453a5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83" name="Google Shape;383;g26292b453a5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2414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00420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4" name="Google Shape;2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algun Gothic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7" name="Google Shape;26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6292b453a5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58" name="Google Shape;458;g26292b453a5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43052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23" name="Google Shape;52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35" name="Google Shape;5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55" name="Google Shape;555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574" name="Google Shape;574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62a50133df_1_2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09" name="Google Shape;609;g262a50133df_1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22" name="Google Shape;62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262a50133df_1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42" name="Google Shape;642;g262a50133df_1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62a50133df_1_4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57" name="Google Shape;657;g262a50133df_1_4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62a50133df_1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81" name="Google Shape;681;g262a50133df_1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62a50133df_1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95" name="Google Shape;695;g262a50133df_1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62a50133df_1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13" name="Google Shape;713;g262a50133df_1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9171480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418949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9431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43978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32215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5" name="Google Shape;1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8360953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fecffe0d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Google Shape;202;g29fecffe0d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24082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fecffe0d8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2" name="Google Shape;202;g29fecffe0d8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425841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a10a2c4bf4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71" name="Google Shape;971;g2a10a2c4bf4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805453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fecffe0d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Google Shape;210;g29fecffe0d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953733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fecffe0d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Google Shape;210;g29fecffe0d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10388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87064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fecffe0d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Google Shape;210;g29fecffe0d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5009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fecffe0d8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0" name="Google Shape;210;g29fecffe0d8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5402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05957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4982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fecffe0d8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3" name="Google Shape;193;g29fecffe0d8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937235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220405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a0a0136ce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11" name="Google Shape;411;g2a0a0136ce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371803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134435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27" name="Google Shape;52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0" name="Google Shape;40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fecffe0d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06" name="Google Shape;406;g29fecffe0d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24057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2" name="Google Shape;17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6751BA-C2CF-B99E-A40F-709BAABEE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1683545"/>
            <a:ext cx="13716000" cy="3581400"/>
          </a:xfrm>
        </p:spPr>
        <p:txBody>
          <a:bodyPr anchor="b"/>
          <a:lstStyle>
            <a:lvl1pPr algn="ctr"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DAB6C05-B4D0-4BC5-3494-35FCC9BE87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0" y="5403057"/>
            <a:ext cx="13716000" cy="2483643"/>
          </a:xfrm>
        </p:spPr>
        <p:txBody>
          <a:bodyPr/>
          <a:lstStyle>
            <a:lvl1pPr marL="0" indent="0" algn="ctr">
              <a:buNone/>
              <a:defRPr sz="3600"/>
            </a:lvl1pPr>
            <a:lvl2pPr marL="685800" indent="0" algn="ctr">
              <a:buNone/>
              <a:defRPr sz="3000"/>
            </a:lvl2pPr>
            <a:lvl3pPr marL="1371600" indent="0" algn="ctr">
              <a:buNone/>
              <a:defRPr sz="2700"/>
            </a:lvl3pPr>
            <a:lvl4pPr marL="2057400" indent="0" algn="ctr">
              <a:buNone/>
              <a:defRPr sz="2400"/>
            </a:lvl4pPr>
            <a:lvl5pPr marL="2743200" indent="0" algn="ctr">
              <a:buNone/>
              <a:defRPr sz="2400"/>
            </a:lvl5pPr>
            <a:lvl6pPr marL="3429000" indent="0" algn="ctr">
              <a:buNone/>
              <a:defRPr sz="2400"/>
            </a:lvl6pPr>
            <a:lvl7pPr marL="4114800" indent="0" algn="ctr">
              <a:buNone/>
              <a:defRPr sz="2400"/>
            </a:lvl7pPr>
            <a:lvl8pPr marL="4800600" indent="0" algn="ctr">
              <a:buNone/>
              <a:defRPr sz="2400"/>
            </a:lvl8pPr>
            <a:lvl9pPr marL="5486400" indent="0" algn="ctr">
              <a:buNone/>
              <a:defRPr sz="24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A9ED57-828C-13E8-7620-F9F20AC03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E6AC49-F78A-AE64-D340-6FAAC90E7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964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98150-8019-75AD-7B72-8F5EBF161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ED4AE4-734C-4EBA-8581-9D09550920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10F29F-47E4-80E1-5027-F6B105831D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6B0C71-8B37-1C6C-52A6-1694E92B8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8A59340-D07C-BC0A-B991-20B193A2A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94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16831CE-D902-E48A-B74F-3DA976ACE7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3087350" y="547688"/>
            <a:ext cx="3943350" cy="871775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2664B7A-EBAD-D519-9967-BB4ED3366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257300" y="547688"/>
            <a:ext cx="11601450" cy="871775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6D430D-918C-D891-F536-6731FF619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E7C0C-7179-A362-87F6-80B046CA6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355D3-A59B-0BF6-66FB-15B70ECA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03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표지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5593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 Slid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44;p3">
            <a:extLst>
              <a:ext uri="{FF2B5EF4-FFF2-40B4-BE49-F238E27FC236}">
                <a16:creationId xmlns:a16="http://schemas.microsoft.com/office/drawing/2014/main" id="{D00AB6D0-C69E-F5A5-3C4C-052A3D63FC26}"/>
              </a:ext>
            </a:extLst>
          </p:cNvPr>
          <p:cNvPicPr preferRelativeResize="0"/>
          <p:nvPr userDrawn="1"/>
        </p:nvPicPr>
        <p:blipFill rotWithShape="1">
          <a:blip r:embed="rId2">
            <a:alphaModFix amt="10000"/>
          </a:blip>
          <a:srcRect l="9333" t="14220" r="23257" b="29140"/>
          <a:stretch/>
        </p:blipFill>
        <p:spPr>
          <a:xfrm>
            <a:off x="7410450" y="-219075"/>
            <a:ext cx="10877550" cy="10725150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2011719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318AF-889D-5171-15D7-8D36A753A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3690B8-B9FE-78CD-7467-3DB54AAF4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3B222B-C8E7-0A62-3D9B-3150E8D9E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D2F1C2-8AA5-B2B5-66E3-512AAD8B5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721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ABFD6B-187A-12A6-0C2F-AC7CC181C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2564608"/>
            <a:ext cx="15773400" cy="4279106"/>
          </a:xfrm>
        </p:spPr>
        <p:txBody>
          <a:bodyPr anchor="b"/>
          <a:lstStyle>
            <a:lvl1pPr>
              <a:defRPr sz="9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F70404-4824-6DE2-CE9B-CC1624279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6884195"/>
            <a:ext cx="15773400" cy="2250281"/>
          </a:xfrm>
        </p:spPr>
        <p:txBody>
          <a:bodyPr/>
          <a:lstStyle>
            <a:lvl1pPr marL="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1pPr>
            <a:lvl2pPr marL="685800" indent="0">
              <a:buNone/>
              <a:defRPr sz="3000">
                <a:solidFill>
                  <a:schemeClr val="tx1">
                    <a:tint val="75000"/>
                  </a:schemeClr>
                </a:solidFill>
              </a:defRPr>
            </a:lvl2pPr>
            <a:lvl3pPr marL="137160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3pPr>
            <a:lvl4pPr marL="2057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4pPr>
            <a:lvl5pPr marL="27432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5pPr>
            <a:lvl6pPr marL="34290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6pPr>
            <a:lvl7pPr marL="41148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7pPr>
            <a:lvl8pPr marL="4800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8pPr>
            <a:lvl9pPr marL="54864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353738-B318-DE55-369C-BAA8DD4CB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71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25F825-286E-BA9D-6BBB-6AF9C90B6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1827096-F8B6-D5D0-EC10-E4B3E3C109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754093-B420-0579-05FF-C79D392807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58300" y="2738438"/>
            <a:ext cx="7772400" cy="652700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77FC8A-002F-000B-10D8-01E5C49EC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9918B9-395B-9BE6-20B8-2CEEC98F5A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E82851E-47FB-C54F-4ACF-F321D66C8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729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256244-3BE3-DEDB-9D60-1E539E115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2" y="547688"/>
            <a:ext cx="15773400" cy="198834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939F94-23BA-B5C3-7EA2-1C586F3A2D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83" y="2521745"/>
            <a:ext cx="7736681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5B562AA-CA68-2DE2-2ACE-D7F837880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59683" y="3757613"/>
            <a:ext cx="7736681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68811B-7487-EAC0-D1FE-5CC1DF77C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258300" y="2521745"/>
            <a:ext cx="7774782" cy="1235868"/>
          </a:xfrm>
        </p:spPr>
        <p:txBody>
          <a:bodyPr anchor="b"/>
          <a:lstStyle>
            <a:lvl1pPr marL="0" indent="0">
              <a:buNone/>
              <a:defRPr sz="3600" b="1"/>
            </a:lvl1pPr>
            <a:lvl2pPr marL="685800" indent="0">
              <a:buNone/>
              <a:defRPr sz="3000" b="1"/>
            </a:lvl2pPr>
            <a:lvl3pPr marL="1371600" indent="0">
              <a:buNone/>
              <a:defRPr sz="2700" b="1"/>
            </a:lvl3pPr>
            <a:lvl4pPr marL="2057400" indent="0">
              <a:buNone/>
              <a:defRPr sz="2400" b="1"/>
            </a:lvl4pPr>
            <a:lvl5pPr marL="2743200" indent="0">
              <a:buNone/>
              <a:defRPr sz="2400" b="1"/>
            </a:lvl5pPr>
            <a:lvl6pPr marL="3429000" indent="0">
              <a:buNone/>
              <a:defRPr sz="2400" b="1"/>
            </a:lvl6pPr>
            <a:lvl7pPr marL="4114800" indent="0">
              <a:buNone/>
              <a:defRPr sz="2400" b="1"/>
            </a:lvl7pPr>
            <a:lvl8pPr marL="4800600" indent="0">
              <a:buNone/>
              <a:defRPr sz="2400" b="1"/>
            </a:lvl8pPr>
            <a:lvl9pPr marL="5486400" indent="0">
              <a:buNone/>
              <a:defRPr sz="24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23C096B-2257-F06E-6532-C49469DEC59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258300" y="3757613"/>
            <a:ext cx="7774782" cy="55268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8DD9DDD-0704-40EB-701F-D81EBB24E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D9F5EE6-3771-4265-0ABB-41B6C89AD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F25E827-93EA-6F63-E15B-04FAE4E26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476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9C840D-85F7-687A-FF9E-E2414838E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985456D-804A-CD86-1B1E-D4FB82AE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847AA2-3C87-46F1-D3BC-F1985FCD8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DB7228-05E8-8BFC-F3B0-8A6EF37AC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473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CF67A53-8353-DDFB-C89A-D2C5F67C1D63}"/>
              </a:ext>
            </a:extLst>
          </p:cNvPr>
          <p:cNvSpPr/>
          <p:nvPr userDrawn="1"/>
        </p:nvSpPr>
        <p:spPr>
          <a:xfrm flipV="1">
            <a:off x="-1" y="9828764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871CA-3122-1086-7D0D-1A23BA2CFD1C}"/>
              </a:ext>
            </a:extLst>
          </p:cNvPr>
          <p:cNvSpPr txBox="1"/>
          <p:nvPr userDrawn="1"/>
        </p:nvSpPr>
        <p:spPr>
          <a:xfrm>
            <a:off x="4582623" y="9828764"/>
            <a:ext cx="9122754" cy="356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altLang="en-US" sz="1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통신 데이터를 활용한 서비스 패턴 분석 및 우선순위 기반 광고 추천 시스템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E3EEF6-33A8-6836-CAE0-4848ABB58695}"/>
              </a:ext>
            </a:extLst>
          </p:cNvPr>
          <p:cNvSpPr txBox="1"/>
          <p:nvPr userDrawn="1"/>
        </p:nvSpPr>
        <p:spPr>
          <a:xfrm>
            <a:off x="8665790" y="9828764"/>
            <a:ext cx="912275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fld id="{00000000-1234-1234-1234-123412341234}" type="slidenum">
              <a:rPr lang="en-US" altLang="ko-KR" sz="1500" b="1" smtClean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pPr algn="r"/>
              <a:t>‹#›</a:t>
            </a:fld>
            <a:r>
              <a:rPr lang="en-US" altLang="ko-KR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/ 66</a:t>
            </a:r>
          </a:p>
        </p:txBody>
      </p:sp>
    </p:spTree>
    <p:extLst>
      <p:ext uri="{BB962C8B-B14F-4D97-AF65-F5344CB8AC3E}">
        <p14:creationId xmlns:p14="http://schemas.microsoft.com/office/powerpoint/2010/main" val="3489729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641886-15E4-03C7-5F81-B2F761CE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9EC18-A3D5-819F-AFF9-08D60F32F9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>
              <a:defRPr sz="4800"/>
            </a:lvl1pPr>
            <a:lvl2pPr>
              <a:defRPr sz="4200"/>
            </a:lvl2pPr>
            <a:lvl3pPr>
              <a:defRPr sz="3600"/>
            </a:lvl3pPr>
            <a:lvl4pPr>
              <a:defRPr sz="3000"/>
            </a:lvl4pPr>
            <a:lvl5pPr>
              <a:defRPr sz="3000"/>
            </a:lvl5pPr>
            <a:lvl6pPr>
              <a:defRPr sz="3000"/>
            </a:lvl6pPr>
            <a:lvl7pPr>
              <a:defRPr sz="3000"/>
            </a:lvl7pPr>
            <a:lvl8pPr>
              <a:defRPr sz="3000"/>
            </a:lvl8pPr>
            <a:lvl9pPr>
              <a:defRPr sz="3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8745A7F-997D-6321-DB43-7BBECA928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06A5C8-B233-670F-67E0-CF6FB9D5F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FAB6E5-41F2-9932-3430-5511FB838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1A2E33-AD58-970D-40EB-DE101A4BB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694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C5F3E3-F993-C28F-D527-5E0449896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83" y="685800"/>
            <a:ext cx="5898356" cy="2400300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35C290-9F86-47C5-73F2-9F329B331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7774782" y="1481138"/>
            <a:ext cx="9258300" cy="7310438"/>
          </a:xfrm>
        </p:spPr>
        <p:txBody>
          <a:bodyPr/>
          <a:lstStyle>
            <a:lvl1pPr marL="0" indent="0">
              <a:buNone/>
              <a:defRPr sz="4800"/>
            </a:lvl1pPr>
            <a:lvl2pPr marL="685800" indent="0">
              <a:buNone/>
              <a:defRPr sz="4200"/>
            </a:lvl2pPr>
            <a:lvl3pPr marL="1371600" indent="0">
              <a:buNone/>
              <a:defRPr sz="3600"/>
            </a:lvl3pPr>
            <a:lvl4pPr marL="2057400" indent="0">
              <a:buNone/>
              <a:defRPr sz="3000"/>
            </a:lvl4pPr>
            <a:lvl5pPr marL="2743200" indent="0">
              <a:buNone/>
              <a:defRPr sz="3000"/>
            </a:lvl5pPr>
            <a:lvl6pPr marL="3429000" indent="0">
              <a:buNone/>
              <a:defRPr sz="3000"/>
            </a:lvl6pPr>
            <a:lvl7pPr marL="4114800" indent="0">
              <a:buNone/>
              <a:defRPr sz="3000"/>
            </a:lvl7pPr>
            <a:lvl8pPr marL="4800600" indent="0">
              <a:buNone/>
              <a:defRPr sz="3000"/>
            </a:lvl8pPr>
            <a:lvl9pPr marL="5486400" indent="0">
              <a:buNone/>
              <a:defRPr sz="3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6085DA-D8A6-3148-E727-956713292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59683" y="3086100"/>
            <a:ext cx="5898356" cy="5717382"/>
          </a:xfrm>
        </p:spPr>
        <p:txBody>
          <a:bodyPr/>
          <a:lstStyle>
            <a:lvl1pPr marL="0" indent="0">
              <a:buNone/>
              <a:defRPr sz="2400"/>
            </a:lvl1pPr>
            <a:lvl2pPr marL="685800" indent="0">
              <a:buNone/>
              <a:defRPr sz="2100"/>
            </a:lvl2pPr>
            <a:lvl3pPr marL="1371600" indent="0">
              <a:buNone/>
              <a:defRPr sz="1800"/>
            </a:lvl3pPr>
            <a:lvl4pPr marL="2057400" indent="0">
              <a:buNone/>
              <a:defRPr sz="1500"/>
            </a:lvl4pPr>
            <a:lvl5pPr marL="2743200" indent="0">
              <a:buNone/>
              <a:defRPr sz="1500"/>
            </a:lvl5pPr>
            <a:lvl6pPr marL="3429000" indent="0">
              <a:buNone/>
              <a:defRPr sz="1500"/>
            </a:lvl6pPr>
            <a:lvl7pPr marL="4114800" indent="0">
              <a:buNone/>
              <a:defRPr sz="1500"/>
            </a:lvl7pPr>
            <a:lvl8pPr marL="4800600" indent="0">
              <a:buNone/>
              <a:defRPr sz="1500"/>
            </a:lvl8pPr>
            <a:lvl9pPr marL="5486400" indent="0">
              <a:buNone/>
              <a:defRPr sz="15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054DBDD-DCF3-5029-ADF6-E382EC68F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CCD801-E13D-0321-C47B-F18B8996C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3E7A2D-0AF4-F41B-4DF9-85F31614F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7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49355E-267A-89E8-5B04-F6AB7A3F7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83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FD0AD4-DD90-FF1B-677D-D9FF8A174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0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D40622-7031-B6AC-0E80-39C99CDB01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15C3A4-DFDC-9EA2-D37D-5623ADFED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6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45B1CE-37E6-C5FF-4983-0FB05534A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6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  <a:latin typeface="나눔고딕" panose="020D0604000000000000" pitchFamily="50" charset="-127"/>
              </a:defRPr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74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  <p:sldLayoutId id="2147483672" r:id="rId13"/>
  </p:sldLayoutIdLst>
  <p:hf sldNum="0" hdr="0" ftr="0" dt="0"/>
  <p:txStyles>
    <p:titleStyle>
      <a:lvl1pPr algn="l" defTabSz="1371600" rtl="0" eaLnBrk="1" latinLnBrk="1" hangingPunct="1">
        <a:lnSpc>
          <a:spcPct val="90000"/>
        </a:lnSpc>
        <a:spcBef>
          <a:spcPct val="0"/>
        </a:spcBef>
        <a:buNone/>
        <a:defRPr sz="6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j-cs"/>
        </a:defRPr>
      </a:lvl1pPr>
    </p:titleStyle>
    <p:bodyStyle>
      <a:lvl1pPr marL="342900" indent="-342900" algn="l" defTabSz="1371600" rtl="0" eaLnBrk="1" latinLnBrk="1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1028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714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2400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30861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37719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7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35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9300" indent="-342900" algn="l" defTabSz="13716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1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40" userDrawn="1">
          <p15:clr>
            <a:srgbClr val="F26B43"/>
          </p15:clr>
        </p15:guide>
        <p15:guide id="2" pos="57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t="28318" b="6336"/>
          <a:stretch/>
        </p:blipFill>
        <p:spPr>
          <a:xfrm>
            <a:off x="0" y="4841917"/>
            <a:ext cx="18288000" cy="54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1222375" y="2283288"/>
            <a:ext cx="15878662" cy="1842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통신</a:t>
            </a:r>
            <a:r>
              <a:rPr lang="en-US" sz="4000" b="1" i="0" u="none" strike="noStrike" cap="none" dirty="0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데이터를</a:t>
            </a:r>
            <a:r>
              <a:rPr lang="en-US" sz="4000" b="1" i="0" u="none" strike="noStrike" cap="none" dirty="0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D8D8D8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활용한</a:t>
            </a:r>
            <a:endParaRPr sz="4000" b="1" i="0" u="none" strike="noStrike" cap="none" dirty="0">
              <a:solidFill>
                <a:srgbClr val="D8D8D8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lang="ko-KR" altLang="en-US" sz="550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 패턴 분석 및 우선순위 기반 광고 추천 시스템</a:t>
            </a:r>
            <a:endParaRPr sz="5500" b="1" i="0" u="none" strike="noStrike" cap="none" dirty="0">
              <a:solidFill>
                <a:srgbClr val="FFFFFF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1222375" y="1097760"/>
            <a:ext cx="4838700" cy="754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ontserrat"/>
                <a:sym typeface="Montserrat"/>
              </a:rPr>
              <a:t>2023 semi PROJECT</a:t>
            </a:r>
            <a:endParaRPr sz="1400" b="1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87" name="Google Shape;87;p1"/>
          <p:cNvCxnSpPr>
            <a:cxnSpLocks/>
          </p:cNvCxnSpPr>
          <p:nvPr/>
        </p:nvCxnSpPr>
        <p:spPr>
          <a:xfrm>
            <a:off x="5477517" y="1650820"/>
            <a:ext cx="10017456" cy="0"/>
          </a:xfrm>
          <a:prstGeom prst="straightConnector1">
            <a:avLst/>
          </a:prstGeom>
          <a:noFill/>
          <a:ln w="476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CBF255C3-961B-06B4-2C21-D0FB81D19F1B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상세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수행 일정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0" name="그림 9" descr="텍스트, 스크린샷, 평행, 도표이(가) 표시된 사진&#10;&#10;자동 생성된 설명">
            <a:extLst>
              <a:ext uri="{FF2B5EF4-FFF2-40B4-BE49-F238E27FC236}">
                <a16:creationId xmlns:a16="http://schemas.microsoft.com/office/drawing/2014/main" id="{B531D11A-FE55-496F-98C5-9CB8BBB62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887" y="2263775"/>
            <a:ext cx="16523207" cy="72009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Google Shape;161;p9">
            <a:extLst>
              <a:ext uri="{FF2B5EF4-FFF2-40B4-BE49-F238E27FC236}">
                <a16:creationId xmlns:a16="http://schemas.microsoft.com/office/drawing/2014/main" id="{F1F7ED7E-D92D-5A7B-ABF5-0B0F26EC2B30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8" name="사각형: 둥근 위쪽 모서리 7">
            <a:extLst>
              <a:ext uri="{FF2B5EF4-FFF2-40B4-BE49-F238E27FC236}">
                <a16:creationId xmlns:a16="http://schemas.microsoft.com/office/drawing/2014/main" id="{2AF29AB8-8774-BAFC-E3E4-D5671EC8A325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43688C-74F5-D7D4-A5CD-BC03AA7C9E24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4483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/>
          <p:nvPr/>
        </p:nvSpPr>
        <p:spPr>
          <a:xfrm>
            <a:off x="505905" y="970964"/>
            <a:ext cx="55588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주제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과정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cxnSp>
        <p:nvCxnSpPr>
          <p:cNvPr id="99" name="Google Shape;99;p1"/>
          <p:cNvCxnSpPr>
            <a:cxnSpLocks/>
          </p:cNvCxnSpPr>
          <p:nvPr/>
        </p:nvCxnSpPr>
        <p:spPr>
          <a:xfrm flipH="1" flipV="1">
            <a:off x="10653002" y="6890010"/>
            <a:ext cx="1" cy="1388514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"/>
          <p:cNvSpPr/>
          <p:nvPr/>
        </p:nvSpPr>
        <p:spPr>
          <a:xfrm>
            <a:off x="1274675" y="2788922"/>
            <a:ext cx="16510088" cy="631561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2" name="Google Shape;102;p1"/>
          <p:cNvSpPr/>
          <p:nvPr/>
        </p:nvSpPr>
        <p:spPr>
          <a:xfrm>
            <a:off x="1388967" y="4981282"/>
            <a:ext cx="2079404" cy="1930897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탐색</a:t>
            </a:r>
            <a:endParaRPr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4" name="Google Shape;104;p1"/>
          <p:cNvSpPr txBox="1"/>
          <p:nvPr/>
        </p:nvSpPr>
        <p:spPr>
          <a:xfrm>
            <a:off x="6420111" y="5289712"/>
            <a:ext cx="2409721" cy="1771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3200" b="1" dirty="0" err="1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</a:t>
            </a:r>
            <a:r>
              <a:rPr lang="en-US" sz="3200" b="1" dirty="0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</a:t>
            </a:r>
            <a:r>
              <a:rPr lang="en-US" sz="3200" b="1" dirty="0" err="1">
                <a:solidFill>
                  <a:srgbClr val="595959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  <a:endParaRPr sz="32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6" name="Google Shape;106;p1"/>
          <p:cNvSpPr txBox="1"/>
          <p:nvPr/>
        </p:nvSpPr>
        <p:spPr>
          <a:xfrm>
            <a:off x="12191567" y="5294178"/>
            <a:ext cx="2489224" cy="19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algn="ctr">
              <a:lnSpc>
                <a:spcPct val="90000"/>
              </a:lnSpc>
            </a:pPr>
            <a:endParaRPr sz="32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7" name="Google Shape;107;p1"/>
          <p:cNvSpPr/>
          <p:nvPr/>
        </p:nvSpPr>
        <p:spPr>
          <a:xfrm>
            <a:off x="14943918" y="4568741"/>
            <a:ext cx="2577718" cy="2755978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최종 주제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algn="ctr"/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</a:p>
        </p:txBody>
      </p:sp>
      <p:sp>
        <p:nvSpPr>
          <p:cNvPr id="109" name="Google Shape;109;p1"/>
          <p:cNvSpPr/>
          <p:nvPr/>
        </p:nvSpPr>
        <p:spPr>
          <a:xfrm>
            <a:off x="4130373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1121"/>
              </a:spcBef>
            </a:pP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주제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ko-KR" altLang="en-US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spcBef>
                <a:spcPts val="1121"/>
              </a:spcBef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검토</a:t>
            </a:r>
            <a:endParaRPr lang="ko-KR" altLang="en-US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0" name="Google Shape;110;p1"/>
          <p:cNvSpPr/>
          <p:nvPr/>
        </p:nvSpPr>
        <p:spPr>
          <a:xfrm>
            <a:off x="6871825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</a:p>
        </p:txBody>
      </p:sp>
      <p:sp>
        <p:nvSpPr>
          <p:cNvPr id="111" name="Google Shape;111;p1"/>
          <p:cNvSpPr/>
          <p:nvPr/>
        </p:nvSpPr>
        <p:spPr>
          <a:xfrm>
            <a:off x="9613277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ko-KR" altLang="en-US" sz="28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가주제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</a:p>
        </p:txBody>
      </p:sp>
      <p:sp>
        <p:nvSpPr>
          <p:cNvPr id="112" name="Google Shape;112;p1"/>
          <p:cNvSpPr/>
          <p:nvPr/>
        </p:nvSpPr>
        <p:spPr>
          <a:xfrm>
            <a:off x="12354729" y="4981255"/>
            <a:ext cx="2079450" cy="1930950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lt1"/>
              </a:gs>
              <a:gs pos="100000">
                <a:schemeClr val="lt1"/>
              </a:gs>
            </a:gsLst>
            <a:lin ang="16200038" scaled="0"/>
          </a:gradFill>
          <a:ln>
            <a:solidFill>
              <a:srgbClr val="073763"/>
            </a:solidFill>
          </a:ln>
          <a:effectLst>
            <a:outerShdw blurRad="40000" dist="23000" dir="5400000" rotWithShape="0">
              <a:srgbClr val="000000">
                <a:alpha val="3451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피처</a:t>
            </a:r>
            <a:endParaRPr lang="en-US" altLang="ko-KR" sz="28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>
              <a:lnSpc>
                <a:spcPct val="90000"/>
              </a:lnSpc>
              <a:buClr>
                <a:schemeClr val="dk1"/>
              </a:buClr>
            </a:pP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</a:p>
        </p:txBody>
      </p:sp>
      <p:sp>
        <p:nvSpPr>
          <p:cNvPr id="123" name="Google Shape;123;p1"/>
          <p:cNvSpPr txBox="1"/>
          <p:nvPr/>
        </p:nvSpPr>
        <p:spPr>
          <a:xfrm>
            <a:off x="12988458" y="8278524"/>
            <a:ext cx="4796305" cy="11838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ctr" anchorCtr="0">
            <a:noAutofit/>
          </a:bodyPr>
          <a:lstStyle/>
          <a:p>
            <a:pPr algn="ctr"/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통신데이터를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활용한</a:t>
            </a:r>
            <a:endParaRPr lang="en-US" sz="24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algn="ctr"/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서비스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패턴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분석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및</a:t>
            </a:r>
          </a:p>
          <a:p>
            <a:pPr algn="ctr"/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우선순위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기반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광고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분야</a:t>
            </a:r>
            <a:r>
              <a:rPr 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추천</a:t>
            </a:r>
            <a:endParaRPr sz="24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7" name="Google Shape;99;p1">
            <a:extLst>
              <a:ext uri="{FF2B5EF4-FFF2-40B4-BE49-F238E27FC236}">
                <a16:creationId xmlns:a16="http://schemas.microsoft.com/office/drawing/2014/main" id="{A4DEBE48-6ECC-C5DE-9416-D086D4B02F19}"/>
              </a:ext>
            </a:extLst>
          </p:cNvPr>
          <p:cNvCxnSpPr>
            <a:cxnSpLocks/>
          </p:cNvCxnSpPr>
          <p:nvPr/>
        </p:nvCxnSpPr>
        <p:spPr>
          <a:xfrm flipH="1" flipV="1">
            <a:off x="5170098" y="6917306"/>
            <a:ext cx="1" cy="1391561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"/>
          <p:cNvSpPr txBox="1"/>
          <p:nvPr/>
        </p:nvSpPr>
        <p:spPr>
          <a:xfrm>
            <a:off x="3703323" y="8278524"/>
            <a:ext cx="2933550" cy="1183891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지속적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회의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를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통해</a:t>
            </a:r>
            <a:endParaRPr lang="en-US"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탐색한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주제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/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검토</a:t>
            </a:r>
            <a:endParaRPr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121" name="Google Shape;121;p1"/>
          <p:cNvSpPr txBox="1"/>
          <p:nvPr/>
        </p:nvSpPr>
        <p:spPr>
          <a:xfrm>
            <a:off x="9008779" y="8278524"/>
            <a:ext cx="3288445" cy="1183892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통신데이터를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이용</a:t>
            </a:r>
            <a:r>
              <a:rPr lang="ko-KR" alt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한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사용자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분석</a:t>
            </a:r>
            <a:endParaRPr sz="24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8" name="Google Shape;99;p1">
            <a:extLst>
              <a:ext uri="{FF2B5EF4-FFF2-40B4-BE49-F238E27FC236}">
                <a16:creationId xmlns:a16="http://schemas.microsoft.com/office/drawing/2014/main" id="{ADD96961-B435-0988-2D01-C546643C8A25}"/>
              </a:ext>
            </a:extLst>
          </p:cNvPr>
          <p:cNvCxnSpPr>
            <a:cxnSpLocks/>
          </p:cNvCxnSpPr>
          <p:nvPr/>
        </p:nvCxnSpPr>
        <p:spPr>
          <a:xfrm flipV="1">
            <a:off x="2428668" y="3240008"/>
            <a:ext cx="0" cy="1641547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"/>
          <p:cNvSpPr txBox="1"/>
          <p:nvPr/>
        </p:nvSpPr>
        <p:spPr>
          <a:xfrm>
            <a:off x="414215" y="2258399"/>
            <a:ext cx="4133608" cy="1195546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교통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부동산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</a:p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유동인구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매출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),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교육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등</a:t>
            </a:r>
            <a:endParaRPr lang="en-US" sz="2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algn="ctr"/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개별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관심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주제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및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탐색</a:t>
            </a:r>
            <a:endParaRPr sz="24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9" name="Google Shape;99;p1">
            <a:extLst>
              <a:ext uri="{FF2B5EF4-FFF2-40B4-BE49-F238E27FC236}">
                <a16:creationId xmlns:a16="http://schemas.microsoft.com/office/drawing/2014/main" id="{09B7AB32-2365-9F3A-5E54-E1042468E888}"/>
              </a:ext>
            </a:extLst>
          </p:cNvPr>
          <p:cNvCxnSpPr>
            <a:cxnSpLocks/>
          </p:cNvCxnSpPr>
          <p:nvPr/>
        </p:nvCxnSpPr>
        <p:spPr>
          <a:xfrm flipV="1">
            <a:off x="7911551" y="2937717"/>
            <a:ext cx="0" cy="1943838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1"/>
          <p:cNvSpPr txBox="1"/>
          <p:nvPr/>
        </p:nvSpPr>
        <p:spPr>
          <a:xfrm>
            <a:off x="5384816" y="2258399"/>
            <a:ext cx="5061150" cy="1282208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여러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요인을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고려하여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선정</a:t>
            </a:r>
            <a:endParaRPr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209550" algn="ctr">
              <a:buClr>
                <a:schemeClr val="dk1"/>
              </a:buClr>
              <a:buSzPts val="1400"/>
            </a:pPr>
            <a:r>
              <a:rPr lang="en-US" sz="20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다양한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비교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가능한지</a:t>
            </a:r>
            <a:endParaRPr lang="en-US"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209550" algn="ctr">
              <a:buClr>
                <a:schemeClr val="dk1"/>
              </a:buClr>
              <a:buSzPts val="1400"/>
            </a:pP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흥미롭고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실용적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인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데이터인지</a:t>
            </a:r>
            <a:endParaRPr sz="20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cxnSp>
        <p:nvCxnSpPr>
          <p:cNvPr id="11" name="Google Shape;99;p1">
            <a:extLst>
              <a:ext uri="{FF2B5EF4-FFF2-40B4-BE49-F238E27FC236}">
                <a16:creationId xmlns:a16="http://schemas.microsoft.com/office/drawing/2014/main" id="{432291B5-60A7-B7AB-4675-058247C52DEF}"/>
              </a:ext>
            </a:extLst>
          </p:cNvPr>
          <p:cNvCxnSpPr>
            <a:cxnSpLocks/>
          </p:cNvCxnSpPr>
          <p:nvPr/>
        </p:nvCxnSpPr>
        <p:spPr>
          <a:xfrm flipH="1" flipV="1">
            <a:off x="13436178" y="3080561"/>
            <a:ext cx="1" cy="1391561"/>
          </a:xfrm>
          <a:prstGeom prst="straightConnector1">
            <a:avLst/>
          </a:prstGeom>
          <a:noFill/>
          <a:ln w="76200" cap="flat" cmpd="sng">
            <a:solidFill>
              <a:srgbClr val="3F3F3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" name="Google Shape;122;p1"/>
          <p:cNvSpPr txBox="1"/>
          <p:nvPr/>
        </p:nvSpPr>
        <p:spPr>
          <a:xfrm>
            <a:off x="11512058" y="2258399"/>
            <a:ext cx="3848241" cy="914400"/>
          </a:xfrm>
          <a:prstGeom prst="rect">
            <a:avLst/>
          </a:prstGeom>
          <a:solidFill>
            <a:schemeClr val="bg1"/>
          </a:solidFill>
          <a:ln>
            <a:solidFill>
              <a:srgbClr val="073763"/>
            </a:solidFill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pPr algn="ctr"/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데이터의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피처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중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분석에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0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사용될</a:t>
            </a:r>
            <a:r>
              <a:rPr lang="en-US" sz="20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피처</a:t>
            </a:r>
            <a:r>
              <a:rPr lang="en-US" sz="2400" b="1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선정</a:t>
            </a:r>
            <a:endParaRPr sz="2000" b="1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5E737371-2091-776F-3485-B53028EE8EE9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C6EE0B2E-39FD-E0C8-72E9-0BA9F2C46CDC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3918DA4-53DE-C8ED-46A1-412F61F8D25D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"/>
          <p:cNvSpPr txBox="1"/>
          <p:nvPr/>
        </p:nvSpPr>
        <p:spPr>
          <a:xfrm>
            <a:off x="1237116" y="2263775"/>
            <a:ext cx="7202724" cy="3462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[</a:t>
            </a:r>
            <a:r>
              <a:rPr lang="en-US" sz="2501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</a:t>
            </a:r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501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시민생활</a:t>
            </a:r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2501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</a:t>
            </a:r>
            <a:r>
              <a:rPr lang="en-US" sz="2501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] 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출처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: 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열린데이터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5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광장</a:t>
            </a:r>
            <a:r>
              <a:rPr lang="en-US" sz="15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) </a:t>
            </a:r>
            <a:endParaRPr sz="15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endParaRPr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서울시와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SK텔레콤이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공공빅데이터와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통신데이터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가명결합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을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통해</a:t>
            </a:r>
            <a:endParaRPr lang="en-US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추정한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행정동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단위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성, </a:t>
            </a:r>
            <a:r>
              <a:rPr lang="en-US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연령별</a:t>
            </a: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1인가구와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서울시민의</a:t>
            </a:r>
            <a:r>
              <a:rPr lang="en-US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생활특성</a:t>
            </a:r>
            <a:r>
              <a:rPr lang="en-US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정보</a:t>
            </a:r>
            <a:endParaRPr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</a:pPr>
            <a:endParaRPr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2022년 1월부터 2023년 9월까지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월별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데이터가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존재하며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그 중 2023년 1월부터 2023년 9월까지의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데이터만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사용하여</a:t>
            </a:r>
            <a:endParaRPr lang="en-US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>
              <a:lnSpc>
                <a:spcPct val="150000"/>
              </a:lnSpc>
              <a:buClr>
                <a:schemeClr val="dk1"/>
              </a:buClr>
            </a:pP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프로젝트를</a:t>
            </a:r>
            <a:r>
              <a:rPr lang="en-US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진행함</a:t>
            </a:r>
            <a:endParaRPr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endParaRPr sz="2000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aphicFrame>
        <p:nvGraphicFramePr>
          <p:cNvPr id="139" name="Google Shape;139;p2"/>
          <p:cNvGraphicFramePr/>
          <p:nvPr>
            <p:extLst>
              <p:ext uri="{D42A27DB-BD31-4B8C-83A1-F6EECF244321}">
                <p14:modId xmlns:p14="http://schemas.microsoft.com/office/powerpoint/2010/main" val="857385088"/>
              </p:ext>
            </p:extLst>
          </p:nvPr>
        </p:nvGraphicFramePr>
        <p:xfrm>
          <a:off x="1612430" y="5882185"/>
          <a:ext cx="6452097" cy="3582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621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0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124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내     용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041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공간단위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25개 </a:t>
                      </a:r>
                      <a:r>
                        <a:rPr lang="en-US" sz="15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r>
                        <a:rPr lang="en-US" sz="15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426개 </a:t>
                      </a:r>
                      <a:r>
                        <a:rPr lang="en-US" sz="15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endParaRPr sz="15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165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작성정보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10개 관심집단수, 29개 통신정보</a:t>
                      </a:r>
                      <a:endParaRPr sz="15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29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작성단위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성, 연령, 1인가구, 시민전체</a:t>
                      </a:r>
                      <a:endParaRPr sz="15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57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작성주기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월 단위</a:t>
                      </a:r>
                      <a:endParaRPr sz="15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007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데이터</a:t>
                      </a: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</a:t>
                      </a: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범위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15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2023년 1월 ~ 9월 </a:t>
                      </a:r>
                      <a:r>
                        <a:rPr lang="en-US" sz="15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데이터</a:t>
                      </a:r>
                      <a:endParaRPr sz="15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41" name="Google Shape;141;p2"/>
          <p:cNvGraphicFramePr/>
          <p:nvPr>
            <p:extLst>
              <p:ext uri="{D42A27DB-BD31-4B8C-83A1-F6EECF244321}">
                <p14:modId xmlns:p14="http://schemas.microsoft.com/office/powerpoint/2010/main" val="1413201702"/>
              </p:ext>
            </p:extLst>
          </p:nvPr>
        </p:nvGraphicFramePr>
        <p:xfrm>
          <a:off x="9563577" y="2279741"/>
          <a:ext cx="8224967" cy="718493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8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33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231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사용피쳐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설     명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25개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426개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성별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남, 여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연령대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20세부터 75세까지 5살 단위</a:t>
                      </a:r>
                      <a:endParaRPr sz="1500" b="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195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총인구수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자치구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행정동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성별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연령대에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따른</a:t>
                      </a:r>
                      <a:r>
                        <a:rPr lang="en-US" sz="1500" b="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총인구수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9195">
                <a:tc row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 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rowSpan="5"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3개월의 월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평균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해당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사용량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사용량은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각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이용일수의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합으로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정의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1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집계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방식:최근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 총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합 / 3개월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  <a:r>
                        <a:rPr lang="en-US" sz="15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배달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쇼핑 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동영상/방송 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91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  <a:endParaRPr sz="15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3개월의 월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평균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해당 서비스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산출방법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: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3개월 총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사용일수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/3개월 </a:t>
                      </a: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-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해당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날짜의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사용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여부는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서비스의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접속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여부로계산하며</a:t>
                      </a:r>
                      <a:endParaRPr lang="en-US" sz="1500" b="0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      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원천자료를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Z-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score로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변환하여</a:t>
                      </a:r>
                      <a:r>
                        <a:rPr lang="en-US" sz="1500" b="0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sz="1500" b="0" u="none" strike="noStrike" cap="none" dirty="0" err="1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제공</a:t>
                      </a: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94595">
                <a:tc v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5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넷플릭스</a:t>
                      </a:r>
                      <a:endParaRPr sz="15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D8D8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endParaRPr sz="15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488" marR="63488" marT="63488" marB="63488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cxnSp>
        <p:nvCxnSpPr>
          <p:cNvPr id="2" name="Google Shape;168;p9">
            <a:extLst>
              <a:ext uri="{FF2B5EF4-FFF2-40B4-BE49-F238E27FC236}">
                <a16:creationId xmlns:a16="http://schemas.microsoft.com/office/drawing/2014/main" id="{5D2048C8-97C3-5A64-7E66-5E513CCAA861}"/>
              </a:ext>
            </a:extLst>
          </p:cNvPr>
          <p:cNvCxnSpPr>
            <a:cxnSpLocks/>
          </p:cNvCxnSpPr>
          <p:nvPr/>
        </p:nvCxnSpPr>
        <p:spPr>
          <a:xfrm>
            <a:off x="8814052" y="2263775"/>
            <a:ext cx="0" cy="7200900"/>
          </a:xfrm>
          <a:prstGeom prst="straightConnector1">
            <a:avLst/>
          </a:prstGeom>
          <a:noFill/>
          <a:ln w="63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3;p1">
            <a:extLst>
              <a:ext uri="{FF2B5EF4-FFF2-40B4-BE49-F238E27FC236}">
                <a16:creationId xmlns:a16="http://schemas.microsoft.com/office/drawing/2014/main" id="{BB2D89F9-3EE6-6272-173F-B2FB087A6D41}"/>
              </a:ext>
            </a:extLst>
          </p:cNvPr>
          <p:cNvSpPr txBox="1"/>
          <p:nvPr/>
        </p:nvSpPr>
        <p:spPr>
          <a:xfrm>
            <a:off x="505905" y="970964"/>
            <a:ext cx="555885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출처 및 소개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" name="Google Shape;161;p9">
            <a:extLst>
              <a:ext uri="{FF2B5EF4-FFF2-40B4-BE49-F238E27FC236}">
                <a16:creationId xmlns:a16="http://schemas.microsoft.com/office/drawing/2014/main" id="{D1A3FDED-816A-4ABE-F2FD-C5A49FA64145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902FBB54-5B9A-3960-E27C-BCBE71CC848B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6DBE0-3126-DE29-AE69-B4F2F4FC799F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60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04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478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g262a50133df_7_3"/>
          <p:cNvPicPr preferRelativeResize="0"/>
          <p:nvPr/>
        </p:nvPicPr>
        <p:blipFill rotWithShape="1">
          <a:blip r:embed="rId3">
            <a:alphaModFix/>
          </a:blip>
          <a:srcRect t="4838" b="52547"/>
          <a:stretch/>
        </p:blipFill>
        <p:spPr>
          <a:xfrm>
            <a:off x="1224663" y="2282612"/>
            <a:ext cx="7919335" cy="31365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476" name="Google Shape;476;g262a50133df_7_3"/>
          <p:cNvSpPr txBox="1"/>
          <p:nvPr/>
        </p:nvSpPr>
        <p:spPr>
          <a:xfrm>
            <a:off x="9512300" y="2282612"/>
            <a:ext cx="8129400" cy="3895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">
              <a:lnSpc>
                <a:spcPct val="115000"/>
              </a:lnSpc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데이터 종합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>
              <a:lnSpc>
                <a:spcPct val="115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 2023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1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~9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 데이터를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1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개의 파일로 종합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</a:p>
          <a:p>
            <a:pPr marL="12700">
              <a:lnSpc>
                <a:spcPct val="115000"/>
              </a:lnSpc>
            </a:pP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>
              <a:lnSpc>
                <a:spcPct val="115000"/>
              </a:lnSpc>
            </a:pPr>
            <a:r>
              <a:rPr lang="ko-KR" altLang="en-US" sz="1200" b="1" i="0" u="none" strike="noStrike" dirty="0">
                <a:solidFill>
                  <a:srgbClr val="2E972E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그룹화 및 개인화</a:t>
            </a:r>
            <a:endParaRPr lang="en-US" altLang="ko-KR" sz="1200" b="1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>
              <a:lnSpc>
                <a:spcPct val="115000"/>
              </a:lnSpc>
            </a:pP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 -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그룹화 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: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자치구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성별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연령대로 구분 </a:t>
            </a:r>
            <a:r>
              <a:rPr lang="en-US" altLang="ko-KR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특성을 나타내는 최소단위로 지정</a:t>
            </a:r>
            <a:endParaRPr lang="ko-KR" altLang="en-US" sz="12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300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 단위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행정동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 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성별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남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녀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/ 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&gt; 10세 </a:t>
            </a:r>
            <a:r>
              <a:rPr lang="en-US" altLang="ko-KR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solidFill>
                  <a:srgbClr val="0070C0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사용 </a:t>
            </a:r>
            <a:r>
              <a:rPr lang="ko-KR" altLang="en-US" sz="12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피쳐</a:t>
            </a:r>
            <a:r>
              <a:rPr lang="ko-KR" altLang="en-US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선정</a:t>
            </a:r>
            <a:endParaRPr lang="en-US" altLang="ko-KR" sz="12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 원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데이터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중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피쳐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추출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,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총인구수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7개)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용일수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가나다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순) /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영상서비스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방송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넥플리스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유튜브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순</a:t>
            </a: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단위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통일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원 데이터 상 </a:t>
            </a:r>
            <a:r>
              <a:rPr lang="en-US" altLang="ko-KR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넷플릭스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유튜브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서비스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사용일수</a:t>
            </a:r>
            <a:r>
              <a:rPr 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와의 통일을 위해</a:t>
            </a:r>
            <a:endParaRPr sz="12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 나머지 서비스 또한 </a:t>
            </a:r>
            <a:r>
              <a:rPr lang="en-US" altLang="ko-KR" sz="1400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StandardScaler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이용해서 정규화 실행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225EA2-C84D-18B2-6DE9-513FEAF39129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Google Shape;161;p9">
              <a:extLst>
                <a:ext uri="{FF2B5EF4-FFF2-40B4-BE49-F238E27FC236}">
                  <a16:creationId xmlns:a16="http://schemas.microsoft.com/office/drawing/2014/main" id="{7F207646-E791-FEA8-B5F9-AFE1160B4901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D4AD7AE0-7008-F050-9F65-8021E4979E1F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EF3F8B1-145A-0C50-896D-0C028FC526DB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9" name="Google Shape;161;p9">
            <a:extLst>
              <a:ext uri="{FF2B5EF4-FFF2-40B4-BE49-F238E27FC236}">
                <a16:creationId xmlns:a16="http://schemas.microsoft.com/office/drawing/2014/main" id="{D0673D7C-C4B7-556A-EAC0-CA1F0667188F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Feature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엔지니어링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7AA2EEF6-AB15-CF59-D1ED-B9B80754D1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23"/>
          <a:stretch/>
        </p:blipFill>
        <p:spPr bwMode="auto">
          <a:xfrm>
            <a:off x="1230071" y="8089745"/>
            <a:ext cx="7913929" cy="13716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oogle Shape;284;g2a07719b77c_7_26">
            <a:extLst>
              <a:ext uri="{FF2B5EF4-FFF2-40B4-BE49-F238E27FC236}">
                <a16:creationId xmlns:a16="http://schemas.microsoft.com/office/drawing/2014/main" id="{2953A745-28F7-E91D-32C9-56AE062C2AF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22375" y="5895400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2" name="Google Shape;389;p6">
            <a:extLst>
              <a:ext uri="{FF2B5EF4-FFF2-40B4-BE49-F238E27FC236}">
                <a16:creationId xmlns:a16="http://schemas.microsoft.com/office/drawing/2014/main" id="{5603B52C-CD07-3618-0B2B-064E0A3C4F8E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262917" y="5895400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3" name="Google Shape;403;g2627a239e8a_4_68">
            <a:extLst>
              <a:ext uri="{FF2B5EF4-FFF2-40B4-BE49-F238E27FC236}">
                <a16:creationId xmlns:a16="http://schemas.microsoft.com/office/drawing/2014/main" id="{BDD2CBB3-47DB-9023-135A-BB37CC623A12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03459" y="5895400"/>
            <a:ext cx="1800000" cy="1800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5" name="그림 14" descr="텍스트, 라인, 도표, 그래프이(가) 표시된 사진&#10;&#10;자동 생성된 설명">
            <a:extLst>
              <a:ext uri="{FF2B5EF4-FFF2-40B4-BE49-F238E27FC236}">
                <a16:creationId xmlns:a16="http://schemas.microsoft.com/office/drawing/2014/main" id="{FBEDC03B-7C56-2EB4-D6E6-DFB2BEA74DD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344000" y="5895400"/>
            <a:ext cx="1800000" cy="180000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D157DF-A589-62C7-4A82-6812E093C2CB}"/>
              </a:ext>
            </a:extLst>
          </p:cNvPr>
          <p:cNvSpPr txBox="1"/>
          <p:nvPr/>
        </p:nvSpPr>
        <p:spPr>
          <a:xfrm>
            <a:off x="9512300" y="8089745"/>
            <a:ext cx="10255250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가중치 산정 및 반영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4A2BCD-469C-772F-4E6C-172679EC14DB}"/>
              </a:ext>
            </a:extLst>
          </p:cNvPr>
          <p:cNvSpPr txBox="1"/>
          <p:nvPr/>
        </p:nvSpPr>
        <p:spPr>
          <a:xfrm>
            <a:off x="9504712" y="5895400"/>
            <a:ext cx="7560913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현황분석 및 시각화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438161-B93E-D5ED-9F50-2F34FFCCAB8F}"/>
              </a:ext>
            </a:extLst>
          </p:cNvPr>
          <p:cNvSpPr txBox="1"/>
          <p:nvPr/>
        </p:nvSpPr>
        <p:spPr>
          <a:xfrm>
            <a:off x="9844454" y="6536918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sym typeface="Malgun Gothic"/>
              </a:rPr>
              <a:t>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자치구별 평균 연령대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지도 표시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50ABD4-534D-BADB-F980-3C5CBF08F073}"/>
              </a:ext>
            </a:extLst>
          </p:cNvPr>
          <p:cNvSpPr txBox="1"/>
          <p:nvPr/>
        </p:nvSpPr>
        <p:spPr>
          <a:xfrm>
            <a:off x="9844454" y="7172060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성별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,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연령대 별 서비스 간의 상관관계 분석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히트맵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B8987B-8977-2F1B-03A2-A6D3A1B641B2}"/>
              </a:ext>
            </a:extLst>
          </p:cNvPr>
          <p:cNvSpPr txBox="1"/>
          <p:nvPr/>
        </p:nvSpPr>
        <p:spPr>
          <a:xfrm>
            <a:off x="9844454" y="6854489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서비스별 시계열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(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월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)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분석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꺾은선 그래프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44D059-AD83-5352-4FE5-5FFB24C56352}"/>
              </a:ext>
            </a:extLst>
          </p:cNvPr>
          <p:cNvSpPr txBox="1"/>
          <p:nvPr/>
        </p:nvSpPr>
        <p:spPr>
          <a:xfrm>
            <a:off x="9844454" y="6219347"/>
            <a:ext cx="4432011" cy="2885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-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자치구별 인구 총합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&gt;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바 플롯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32AC493-651E-9701-518B-7F9E89E44931}"/>
              </a:ext>
            </a:extLst>
          </p:cNvPr>
          <p:cNvSpPr/>
          <p:nvPr/>
        </p:nvSpPr>
        <p:spPr>
          <a:xfrm>
            <a:off x="1224663" y="5637450"/>
            <a:ext cx="16560099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A74E7AC-9B9F-2CE7-1149-D4340777C650}"/>
              </a:ext>
            </a:extLst>
          </p:cNvPr>
          <p:cNvSpPr/>
          <p:nvPr/>
        </p:nvSpPr>
        <p:spPr>
          <a:xfrm>
            <a:off x="1224663" y="7871850"/>
            <a:ext cx="16560099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8" name="직사각형 447">
            <a:extLst>
              <a:ext uri="{FF2B5EF4-FFF2-40B4-BE49-F238E27FC236}">
                <a16:creationId xmlns:a16="http://schemas.microsoft.com/office/drawing/2014/main" id="{E1201028-5E5F-A2D1-C2D7-8B7C444951F8}"/>
              </a:ext>
            </a:extLst>
          </p:cNvPr>
          <p:cNvSpPr/>
          <p:nvPr/>
        </p:nvSpPr>
        <p:spPr>
          <a:xfrm>
            <a:off x="1230070" y="2297478"/>
            <a:ext cx="7913929" cy="31999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49" name="직사각형 448">
            <a:extLst>
              <a:ext uri="{FF2B5EF4-FFF2-40B4-BE49-F238E27FC236}">
                <a16:creationId xmlns:a16="http://schemas.microsoft.com/office/drawing/2014/main" id="{1D7F465E-4898-2C8B-7041-D49CC514E3F8}"/>
              </a:ext>
            </a:extLst>
          </p:cNvPr>
          <p:cNvSpPr/>
          <p:nvPr/>
        </p:nvSpPr>
        <p:spPr>
          <a:xfrm rot="5400000">
            <a:off x="352484" y="3162361"/>
            <a:ext cx="3115898" cy="138613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33A7FA-47CE-4EDF-FBCF-314C96E5DE99}"/>
              </a:ext>
            </a:extLst>
          </p:cNvPr>
          <p:cNvSpPr txBox="1"/>
          <p:nvPr/>
        </p:nvSpPr>
        <p:spPr>
          <a:xfrm>
            <a:off x="9844454" y="8400349"/>
            <a:ext cx="7913929" cy="533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개인화 데이터 내 </a:t>
            </a:r>
            <a:r>
              <a:rPr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7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개 서비스의 데이터 사용일수에 따른 가중치를 산정하여</a:t>
            </a:r>
            <a:endParaRPr lang="en-US" altLang="ko-KR" sz="1200" b="1" dirty="0"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Malgun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z-value </a:t>
            </a:r>
            <a:r>
              <a:rPr lang="ko-KR" altLang="en-US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값에 가중치 반영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하여 </a:t>
            </a:r>
            <a:r>
              <a:rPr lang="ko-KR" altLang="en-US" sz="1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/>
                <a:sym typeface="Malgun Gothic"/>
              </a:rPr>
              <a:t>최종 순위 산정</a:t>
            </a:r>
            <a:endParaRPr lang="ko-KR" altLang="en-US" sz="12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98B8850-A00D-0738-E855-B70F6BA394CE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Google Shape;161;p9">
              <a:extLst>
                <a:ext uri="{FF2B5EF4-FFF2-40B4-BE49-F238E27FC236}">
                  <a16:creationId xmlns:a16="http://schemas.microsoft.com/office/drawing/2014/main" id="{3D9771D6-71D0-3028-6E95-57024D782FD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FA073BF0-A61B-CF29-853E-04B40A33536E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C77854D-8ACB-8449-111B-05413E2F3217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908A398-F117-29FB-1196-C3F6DE90516B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1.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불러오기</a:t>
            </a:r>
            <a:endParaRPr lang="en-US" altLang="ko-KR" sz="12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2023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년 월별 데이터 병합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파일 경로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file_path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"/content/drive/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MyDrive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/data/2023.{}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_29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 통신정보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.xlsx" # </a:t>
            </a:r>
            <a:r>
              <a:rPr lang="ko-KR" altLang="en-US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코랩용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file_path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"./data/2023.{}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_29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 통신정보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.xlsx"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로컬용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1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월부터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9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월까지의 데이터를 읽어오는 리스트 생성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dataframes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pd.read_excel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file_path.</a:t>
            </a:r>
            <a:r>
              <a:rPr lang="en-US" altLang="ko-KR" sz="1200" b="0" i="0" u="none" strike="noStrike" cap="none" dirty="0" err="1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format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(month))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month 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각 데이터프레임을 하나로 합치기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pd.concat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dataframes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 </a:t>
            </a:r>
            <a:r>
              <a:rPr lang="ko-KR" altLang="en-US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전처리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].replace({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}) </a:t>
            </a:r>
            <a:r>
              <a:rPr lang="en-US" altLang="ko-KR" sz="1200" b="0" i="0" u="none" strike="noStrike" cap="none" dirty="0">
                <a:solidFill>
                  <a:srgbClr val="4A86E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#1-&gt;M 2-&gt;F</a:t>
            </a:r>
            <a:r>
              <a:rPr lang="ko-KR" altLang="en-US" sz="1200" b="0" i="0" u="none" strike="noStrike" cap="none" dirty="0">
                <a:solidFill>
                  <a:srgbClr val="4A86E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로 변경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숫자 데이터만 포함하는 열 선택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numeric_df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combined_df.select_dtypes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(include=[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np.number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동일한 위치의 셀들을 묶어 평균을 계산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계층형 인덱스 사용 안함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combined_df.groupby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행정동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]).mean().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ko-KR" altLang="en-US" sz="1200" b="1" i="0" u="none" strike="noStrike" cap="none" dirty="0">
              <a:solidFill>
                <a:srgbClr val="21212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1) </a:t>
            </a:r>
            <a:r>
              <a:rPr lang="ko-KR" altLang="en-US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연령대 </a:t>
            </a:r>
            <a:r>
              <a:rPr lang="en-US" altLang="ko-KR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10</a:t>
            </a:r>
            <a:r>
              <a:rPr lang="ko-KR" altLang="en-US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단위 지정 함수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001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return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((age //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 *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2) </a:t>
            </a:r>
            <a:r>
              <a:rPr lang="ko-KR" altLang="en-US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필요 </a:t>
            </a:r>
            <a:r>
              <a:rPr lang="en-US" altLang="ko-KR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col</a:t>
            </a:r>
            <a:r>
              <a:rPr lang="ko-KR" altLang="en-US" sz="1200" b="1" i="0" u="none" strike="noStrike" cap="none" dirty="0">
                <a:solidFill>
                  <a:srgbClr val="21212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만 고르기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가나다순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여가관련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(3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1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3)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성별 구분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average_df_col_M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==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#</a:t>
            </a:r>
            <a:r>
              <a:rPr lang="ko-KR" altLang="en-US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남자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#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여자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rgbClr val="0431F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lang="ko-KR" altLang="en-US" sz="1200" b="1" i="0" u="none" strike="noStrike" cap="none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025F639-6553-B994-12A0-7A2A12A6845E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2.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 평균 연령대</a:t>
            </a:r>
          </a:p>
          <a:p>
            <a:pPr marL="76200" marR="38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1)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남녀 통합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data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pd.read_excel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('./data/average.xlsx')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# data = </a:t>
            </a:r>
            <a:r>
              <a:rPr lang="en-US" altLang="ko-KR" sz="12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average_df_col.copy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data['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 연령대 총합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 = data['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연령대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 * data['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</a:t>
            </a:r>
            <a:endParaRPr lang="ko-KR" altLang="en-US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total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'])['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'].sum()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평균 연령대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'])['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자치구 연령대 총합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'].sum() / total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total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np.ceil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(total).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astype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(int) 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# </a:t>
            </a:r>
            <a:r>
              <a:rPr lang="ko-KR" altLang="en-US" sz="12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총인구수</a:t>
            </a:r>
            <a:r>
              <a:rPr lang="ko-KR" altLang="en-US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정수올림</a:t>
            </a:r>
            <a:endParaRPr lang="en-US" altLang="ko-KR" sz="12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'] = total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average_age_total.reset_index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Roboto"/>
              <a:sym typeface="Roboto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2)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Roboto"/>
                <a:sym typeface="Roboto"/>
              </a:rPr>
              <a:t>남녀 구분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pd.read_excel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('.</a:t>
            </a:r>
            <a:r>
              <a:rPr lang="en-US" altLang="ko-KR" sz="1200" b="0" i="0" u="sng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/data/average.xlsx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data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average_df_col.copy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data['</a:t>
            </a:r>
            <a:r>
              <a:rPr lang="ko-KR" altLang="en-US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 성별 연령대 총합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= data['</a:t>
            </a:r>
            <a:r>
              <a:rPr lang="ko-KR" altLang="en-US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* data['</a:t>
            </a:r>
            <a:r>
              <a:rPr lang="ko-KR" altLang="en-US" sz="12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</a:t>
            </a:r>
            <a:endParaRPr lang="ko-KR" altLang="en-US" sz="12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total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'].sum()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'])['</a:t>
            </a:r>
            <a:r>
              <a:rPr lang="ko-KR" altLang="en-US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 성별 연령대 총합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'].sum() / total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total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np.ceil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(total).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astype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(int) </a:t>
            </a:r>
            <a:r>
              <a:rPr lang="en-US" altLang="ko-KR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ko-KR" altLang="en-US" sz="12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정수올림</a:t>
            </a:r>
            <a:endParaRPr lang="en-US" altLang="ko-KR" sz="12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['</a:t>
            </a:r>
            <a:r>
              <a:rPr lang="ko-KR" altLang="en-US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= total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average_age_sex.reset_index</a:t>
            </a:r>
            <a:r>
              <a:rPr lang="en-US" altLang="ko-KR" sz="1200" b="0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en-US" altLang="ko-KR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/>
              <a:sym typeface="Calibri"/>
            </a:endParaRPr>
          </a:p>
        </p:txBody>
      </p:sp>
      <p:sp>
        <p:nvSpPr>
          <p:cNvPr id="8" name="Google Shape;161;p9">
            <a:extLst>
              <a:ext uri="{FF2B5EF4-FFF2-40B4-BE49-F238E27FC236}">
                <a16:creationId xmlns:a16="http://schemas.microsoft.com/office/drawing/2014/main" id="{411566BA-C992-5F30-078F-FEFBFCBCEE98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lang="ko-KR" alt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3836DA7B-6D0E-7591-BC56-6FE4B39F115B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7" name="Google Shape;161;p9">
              <a:extLst>
                <a:ext uri="{FF2B5EF4-FFF2-40B4-BE49-F238E27FC236}">
                  <a16:creationId xmlns:a16="http://schemas.microsoft.com/office/drawing/2014/main" id="{A07F79A3-BE2E-BF6A-C737-F11E53D4E89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AEB01884-9F6C-B8B0-B2CC-E7142F9105B5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7BA5C19-B156-7E6B-3A43-05276C4CA216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6123E04-4439-489E-CA46-32DAC09A6450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76200" marR="381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3.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 연령대별 </a:t>
            </a:r>
            <a:r>
              <a:rPr lang="ko-KR" altLang="en-US" sz="1200" b="1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endParaRPr lang="ko-KR" altLang="en-US" sz="1200" b="0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1)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남녀 통합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data =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pd.read_excel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('./average.xlsx')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data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average_df_col.copy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data.groupby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sum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().apply(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np.ceil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astype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altLang="ko-KR" sz="1200" b="0" i="0" u="none" strike="noStrike" cap="none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age_most_region_total.reset_index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sort_values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(by=[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단위 묶음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].apply(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age_most_region_total_10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age_most_region_total.groupby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sum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reset_index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age_most_region_total_10</a:t>
            </a:r>
          </a:p>
          <a:p>
            <a:pPr marL="6350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age_most_region_total_10.to_excel('./age_most_region_total_10.xlsx')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account_circle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76200" marR="38100" lvl="0" indent="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2) </a:t>
            </a:r>
            <a:r>
              <a:rPr lang="ko-KR" altLang="en-US" sz="1200" b="1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남녀 구분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data =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pd.read_excel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('./average.xlsx')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.apply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np.ceil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astype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int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age_most_region_sex.reset_index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by=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en-US" altLang="ko-KR" sz="1200" b="1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11885E-2919-9797-E044-9E7C429CAF8F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묶음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.apply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age_most_region_sex_10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age_most_region_sex.groupby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altLang="ko-KR" sz="1200" b="0" i="0" u="none" strike="noStrike" cap="none" dirty="0">
              <a:solidFill>
                <a:srgbClr val="0431F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age_most_region_sex_10</a:t>
            </a:r>
          </a:p>
          <a:p>
            <a:pPr marL="0" marR="7620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age_most_region_sex_10.to_excel('./age_most_region_sex_10.xlsx’)</a:t>
            </a:r>
          </a:p>
          <a:p>
            <a:pPr marL="76200" marR="3810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lang="en-US" altLang="ko-KR" sz="1200" b="1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76200" marR="3810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altLang="ko-KR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4. 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 별 </a:t>
            </a:r>
            <a:r>
              <a:rPr lang="ko-KR" altLang="en-US" sz="1200" b="1" i="0" u="none" strike="noStrike" cap="none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ko-KR" altLang="en-US" sz="12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확인</a:t>
            </a:r>
          </a:p>
          <a:p>
            <a:pPr marL="76200" marR="38100" lvl="0" indent="0" algn="l" rtl="0">
              <a:lnSpc>
                <a:spcPct val="16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1)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총인구수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대비 연령대 비율 확인 후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10%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미만의 데이터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(70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는 사용하지 않음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 = age_most_region_total_10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비율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*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100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df_pop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map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'{:,.0f}'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.format</a:t>
            </a:r>
            <a:r>
              <a:rPr lang="en-US" altLang="ko-KR" sz="1200" b="0" i="0" u="none" strike="noStrike" cap="none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2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col 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삭제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average_df_col.drop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 axis=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 = 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'].apply(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average_df_col_drop_pop.groupby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','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']).mean()</a:t>
            </a:r>
          </a:p>
          <a:p>
            <a:pPr marL="0" marR="76200" lvl="0" indent="0" algn="l" rtl="0">
              <a:lnSpc>
                <a:spcPct val="135714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endParaRPr lang="en-US" altLang="ko-KR" sz="1200" dirty="0">
              <a:solidFill>
                <a:srgbClr val="0431F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2" name="Google Shape;161;p9">
            <a:extLst>
              <a:ext uri="{FF2B5EF4-FFF2-40B4-BE49-F238E27FC236}">
                <a16:creationId xmlns:a16="http://schemas.microsoft.com/office/drawing/2014/main" id="{F72B2F50-15DB-580A-E0F7-152DC0F1DDA6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lang="ko-KR" alt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60E6BB36-69D5-F5E9-0B10-713FFAFCFE95}"/>
              </a:ext>
            </a:extLst>
          </p:cNvPr>
          <p:cNvSpPr txBox="1"/>
          <p:nvPr/>
        </p:nvSpPr>
        <p:spPr>
          <a:xfrm>
            <a:off x="505904" y="970963"/>
            <a:ext cx="84348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산정 및 반영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4F3D4C-5770-FA3B-7EA8-EACC14F80F1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2263776"/>
            <a:ext cx="5897599" cy="34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ED9FD32-DB1E-42BA-F333-B2147C3CD533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1" name="Google Shape;161;p9">
              <a:extLst>
                <a:ext uri="{FF2B5EF4-FFF2-40B4-BE49-F238E27FC236}">
                  <a16:creationId xmlns:a16="http://schemas.microsoft.com/office/drawing/2014/main" id="{0A5C5210-01A4-70CB-2A53-7478D65ECB58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EC64FE1D-922B-B1D0-CE00-E7298B01EA63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A511C3D-DD03-1080-CBAA-F52006B0EF0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E5F52E80-F953-9045-3A65-BE617CCA80D0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4" y="6044675"/>
            <a:ext cx="5897600" cy="34200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0F2AB-8DCC-8C88-5102-B5E3AE3D2FC7}"/>
              </a:ext>
            </a:extLst>
          </p:cNvPr>
          <p:cNvSpPr txBox="1"/>
          <p:nvPr/>
        </p:nvSpPr>
        <p:spPr>
          <a:xfrm>
            <a:off x="7705725" y="2810125"/>
            <a:ext cx="10079038" cy="29523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가중치를 주는 이유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단순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기반한 추천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아닌 </a:t>
            </a:r>
            <a:r>
              <a:rPr lang="ko-KR" altLang="en-US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가중치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부여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하여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보다 더 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정확한 추천시스템을 개발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하기 위함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과정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1.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raw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파일에 ‘월’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column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추가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1~9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 파일을 하나의 </a:t>
            </a:r>
            <a:r>
              <a:rPr lang="en-US" altLang="ko-KR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dataframe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으로 병합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성별을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M,F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로 변환하고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연령대를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단위로 변경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 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column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만 지정하는 </a:t>
            </a:r>
            <a:r>
              <a:rPr lang="ko-KR" altLang="en-US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함수 생성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4. [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ko-KR" altLang="en-US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별로 묶어서 각 서비스 사용일수의 합계 구하기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Google Shape;161;p9">
            <a:extLst>
              <a:ext uri="{FF2B5EF4-FFF2-40B4-BE49-F238E27FC236}">
                <a16:creationId xmlns:a16="http://schemas.microsoft.com/office/drawing/2014/main" id="{CD68BF6D-B300-F9A9-2927-F941F67F796F}"/>
              </a:ext>
            </a:extLst>
          </p:cNvPr>
          <p:cNvSpPr txBox="1"/>
          <p:nvPr/>
        </p:nvSpPr>
        <p:spPr>
          <a:xfrm>
            <a:off x="7705724" y="2263776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</a:t>
            </a:r>
            <a:r>
              <a:rPr lang="ko-KR" altLang="en-US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CD3538-829D-6521-1609-103786C1078C}"/>
              </a:ext>
            </a:extLst>
          </p:cNvPr>
          <p:cNvSpPr/>
          <p:nvPr/>
        </p:nvSpPr>
        <p:spPr>
          <a:xfrm>
            <a:off x="1222374" y="5855226"/>
            <a:ext cx="16562389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10FB30-A830-B7AA-3B1A-624073BD8817}"/>
              </a:ext>
            </a:extLst>
          </p:cNvPr>
          <p:cNvSpPr txBox="1"/>
          <p:nvPr/>
        </p:nvSpPr>
        <p:spPr>
          <a:xfrm>
            <a:off x="7705725" y="6591024"/>
            <a:ext cx="10079038" cy="253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가중치 산정 방식</a:t>
            </a:r>
            <a:endParaRPr lang="en-US" altLang="ko-KR" sz="1800" b="1" i="0" u="none" strike="noStrike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서비스의 해당 월 사용일수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월별 총 평균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(1~9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사용일수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ko-KR" altLang="en-US" b="1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과정</a:t>
            </a:r>
            <a:endParaRPr lang="ko-KR" altLang="en-US" b="1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1.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-&gt; for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문을 이용하여 가중치를 구한 후 삽입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2.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월별 총 평균 구하기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 별로 해당 월 사용일수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/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월별 총 평균을 구해서 가중치 생성 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Google Shape;161;p9">
            <a:extLst>
              <a:ext uri="{FF2B5EF4-FFF2-40B4-BE49-F238E27FC236}">
                <a16:creationId xmlns:a16="http://schemas.microsoft.com/office/drawing/2014/main" id="{DE5CB54B-F362-1D26-050F-37AB071FD778}"/>
              </a:ext>
            </a:extLst>
          </p:cNvPr>
          <p:cNvSpPr txBox="1"/>
          <p:nvPr/>
        </p:nvSpPr>
        <p:spPr>
          <a:xfrm>
            <a:off x="7705724" y="6044675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산정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4402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60E6BB36-69D5-F5E9-0B10-713FFAFCFE95}"/>
              </a:ext>
            </a:extLst>
          </p:cNvPr>
          <p:cNvSpPr txBox="1"/>
          <p:nvPr/>
        </p:nvSpPr>
        <p:spPr>
          <a:xfrm>
            <a:off x="505904" y="970963"/>
            <a:ext cx="84348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산정 및 반영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995B92-B156-A8EE-9CDB-35636E5D1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6" y="2263775"/>
            <a:ext cx="7207250" cy="23526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E0285DCE-6425-9FB8-DC66-638F2E1E8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6" y="5625795"/>
            <a:ext cx="7263630" cy="20478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8648496-DADA-F0B1-677E-9DD9301F2BD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Google Shape;161;p9">
              <a:extLst>
                <a:ext uri="{FF2B5EF4-FFF2-40B4-BE49-F238E27FC236}">
                  <a16:creationId xmlns:a16="http://schemas.microsoft.com/office/drawing/2014/main" id="{346C1F6E-85AC-378F-3A98-6882358E8D71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EA6D0345-3663-7961-12D0-10BA7C836EA8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92C31F8-1151-9CF2-C4BB-19E769DB8DFF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8482FE92-9196-6FAE-7D5D-DF04C48B29CF}"/>
              </a:ext>
            </a:extLst>
          </p:cNvPr>
          <p:cNvSpPr txBox="1"/>
          <p:nvPr/>
        </p:nvSpPr>
        <p:spPr>
          <a:xfrm>
            <a:off x="9244522" y="2810125"/>
            <a:ext cx="8540241" cy="34140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방식</a:t>
            </a:r>
            <a:endParaRPr lang="ko-KR" altLang="en-US" b="0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= </a:t>
            </a:r>
            <a:r>
              <a:rPr lang="ko-KR" altLang="en-US" sz="2000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 산출한 가중치 * 원래 구해 놓은 </a:t>
            </a:r>
            <a:r>
              <a:rPr lang="en-US" altLang="ko-KR" sz="2000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endParaRPr lang="ko-KR" altLang="en-US" b="1" dirty="0">
              <a:solidFill>
                <a:srgbClr val="4472C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br>
              <a:rPr lang="ko-KR" altLang="en-US" b="0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과정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1.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가중치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merge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함수를 이용하여 병합</a:t>
            </a:r>
            <a:endParaRPr lang="en-US" altLang="ko-KR" sz="1800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2.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새로운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 </a:t>
            </a:r>
            <a:endParaRPr lang="en-US" altLang="ko-KR" sz="1800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3.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병합된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을 새로운 </a:t>
            </a:r>
            <a:r>
              <a:rPr lang="en-US" altLang="ko-KR" sz="1800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에 삽입</a:t>
            </a:r>
            <a:endParaRPr lang="en-US" altLang="ko-KR" sz="1800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4.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각 서비스별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z-value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와 가중치를 곱한 </a:t>
            </a:r>
            <a:r>
              <a:rPr lang="en-US" altLang="ko-KR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column </a:t>
            </a:r>
            <a:r>
              <a:rPr lang="ko-KR" altLang="en-US" sz="1800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생성</a:t>
            </a:r>
            <a:endParaRPr lang="ko-KR" altLang="en-US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Google Shape;161;p9">
            <a:extLst>
              <a:ext uri="{FF2B5EF4-FFF2-40B4-BE49-F238E27FC236}">
                <a16:creationId xmlns:a16="http://schemas.microsoft.com/office/drawing/2014/main" id="{E54A9F6F-EE3C-976C-C3F6-ABB8E699106C}"/>
              </a:ext>
            </a:extLst>
          </p:cNvPr>
          <p:cNvSpPr txBox="1"/>
          <p:nvPr/>
        </p:nvSpPr>
        <p:spPr>
          <a:xfrm>
            <a:off x="9244521" y="2263776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반영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Google Shape;161;p9">
            <a:extLst>
              <a:ext uri="{FF2B5EF4-FFF2-40B4-BE49-F238E27FC236}">
                <a16:creationId xmlns:a16="http://schemas.microsoft.com/office/drawing/2014/main" id="{848D28AE-B6B7-51F8-D2DB-ABCC5A38A313}"/>
              </a:ext>
            </a:extLst>
          </p:cNvPr>
          <p:cNvSpPr txBox="1"/>
          <p:nvPr/>
        </p:nvSpPr>
        <p:spPr>
          <a:xfrm>
            <a:off x="-5269" y="4633301"/>
            <a:ext cx="843489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서비스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_X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: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가중치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_Y : 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기존 </a:t>
            </a:r>
            <a:r>
              <a:rPr lang="en-US" altLang="ko-KR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Z_value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Google Shape;161;p9">
            <a:extLst>
              <a:ext uri="{FF2B5EF4-FFF2-40B4-BE49-F238E27FC236}">
                <a16:creationId xmlns:a16="http://schemas.microsoft.com/office/drawing/2014/main" id="{13B86660-56FD-5825-FE89-8BDF253D2906}"/>
              </a:ext>
            </a:extLst>
          </p:cNvPr>
          <p:cNvSpPr txBox="1"/>
          <p:nvPr/>
        </p:nvSpPr>
        <p:spPr>
          <a:xfrm>
            <a:off x="51111" y="7685956"/>
            <a:ext cx="8434895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가중치 적용 후의 </a:t>
            </a:r>
            <a:r>
              <a:rPr lang="en-US" altLang="ko-KR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Z_value</a:t>
            </a:r>
            <a:r>
              <a:rPr lang="en-US" altLang="ko-KR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4569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5D8A69F4-558B-726E-9EE9-B80918948E3A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Google Shape;161;p9">
              <a:extLst>
                <a:ext uri="{FF2B5EF4-FFF2-40B4-BE49-F238E27FC236}">
                  <a16:creationId xmlns:a16="http://schemas.microsoft.com/office/drawing/2014/main" id="{CDDF8640-F1B4-EE16-D025-647BE3B699CB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데이터 </a:t>
              </a:r>
              <a:r>
                <a:rPr lang="ko-KR" alt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전처리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4" name="사각형: 둥근 위쪽 모서리 3">
              <a:extLst>
                <a:ext uri="{FF2B5EF4-FFF2-40B4-BE49-F238E27FC236}">
                  <a16:creationId xmlns:a16="http://schemas.microsoft.com/office/drawing/2014/main" id="{84D4AD25-5A0D-728B-BB1E-D6862E84AB8F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04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C91FCCF-F77B-C282-1392-2CDC37E6C58B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05DCB1-0B66-8EA4-CC76-43572573D38A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가중치 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전처리</a:t>
            </a: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 변환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def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preprocessing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altLang="ko-KR" sz="1400" dirty="0" err="1">
                <a:solidFill>
                  <a:srgbClr val="001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):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].replace({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'F'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},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inplace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True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10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단위 연령대로 적용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]//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*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10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df.reset_index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사용할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columns</a:t>
            </a: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금융 서비스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유튜브 사용일수’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]]</a:t>
            </a:r>
            <a:endParaRPr lang="ko-KR" altLang="en-US" sz="14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return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 = preprocessing(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combined_df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month.groupby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]).sum().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reset_index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sort_values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(by=[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월’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0C511FC-2A20-4B5F-7DC0-9E193DAC4ACF}"/>
              </a:ext>
            </a:extLst>
          </p:cNvPr>
          <p:cNvSpPr/>
          <p:nvPr/>
        </p:nvSpPr>
        <p:spPr>
          <a:xfrm>
            <a:off x="12384763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가중치 반영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z_value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region_sex_age_services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pd.merge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(weight,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z_value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how=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on=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성별’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4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새로운 데이터프레임 생성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pd.DataFrame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= 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금융 서비스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service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{service}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{service}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_x'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*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merge_left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{service}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_y'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2AF1697-B0CD-7F13-C42E-A1528A119B7F}"/>
              </a:ext>
            </a:extLst>
          </p:cNvPr>
          <p:cNvSpPr/>
          <p:nvPr/>
        </p:nvSpPr>
        <p:spPr>
          <a:xfrm>
            <a:off x="6803569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가중치 산정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weight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pd.DataFrame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금융 서비스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31515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 사용일수’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 총 평균을 월 데이터로 나눠주기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AF00DB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for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range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300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):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month.iloc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0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region = </a:t>
            </a:r>
            <a:r>
              <a:rPr lang="en-US" altLang="ko-KR" sz="1400" dirty="0" err="1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sex = </a:t>
            </a:r>
            <a:r>
              <a:rPr lang="en-US" altLang="ko-KR" sz="1400" dirty="0" err="1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age = </a:t>
            </a:r>
            <a:r>
              <a:rPr lang="en-US" altLang="ko-KR" sz="1400" dirty="0" err="1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.loc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9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*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for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name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in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service_list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: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=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{name}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{name}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/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df.mean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4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새로운 데이터프레임으로 생성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weight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pd.concat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([weight,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case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])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9" name="Google Shape;161;p9">
            <a:extLst>
              <a:ext uri="{FF2B5EF4-FFF2-40B4-BE49-F238E27FC236}">
                <a16:creationId xmlns:a16="http://schemas.microsoft.com/office/drawing/2014/main" id="{DF385039-AE5D-40F1-8044-2F54BD95967E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</a:t>
            </a:r>
            <a:r>
              <a:rPr lang="ko-KR" alt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/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산정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/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반영 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3658459" y="4243221"/>
            <a:ext cx="1867500" cy="1292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7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목차</a:t>
            </a:r>
            <a:endParaRPr sz="1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93" name="Google Shape;93;p2"/>
          <p:cNvCxnSpPr/>
          <p:nvPr/>
        </p:nvCxnSpPr>
        <p:spPr>
          <a:xfrm>
            <a:off x="3658459" y="5422360"/>
            <a:ext cx="1867564" cy="0"/>
          </a:xfrm>
          <a:prstGeom prst="straightConnector1">
            <a:avLst/>
          </a:prstGeom>
          <a:noFill/>
          <a:ln w="762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4" name="Google Shape;94;p2"/>
          <p:cNvGrpSpPr/>
          <p:nvPr/>
        </p:nvGrpSpPr>
        <p:grpSpPr>
          <a:xfrm>
            <a:off x="9797142" y="0"/>
            <a:ext cx="8490857" cy="10286939"/>
            <a:chOff x="0" y="-38100"/>
            <a:chExt cx="2601596" cy="2747433"/>
          </a:xfrm>
        </p:grpSpPr>
        <p:sp>
          <p:nvSpPr>
            <p:cNvPr id="95" name="Google Shape;95;p2"/>
            <p:cNvSpPr/>
            <p:nvPr/>
          </p:nvSpPr>
          <p:spPr>
            <a:xfrm>
              <a:off x="0" y="0"/>
              <a:ext cx="2601596" cy="2709333"/>
            </a:xfrm>
            <a:custGeom>
              <a:avLst/>
              <a:gdLst/>
              <a:ahLst/>
              <a:cxnLst/>
              <a:rect l="l" t="t" r="r" b="b"/>
              <a:pathLst>
                <a:path w="2601596" h="2709333" extrusionOk="0">
                  <a:moveTo>
                    <a:pt x="0" y="0"/>
                  </a:moveTo>
                  <a:lnTo>
                    <a:pt x="2601596" y="0"/>
                  </a:lnTo>
                  <a:lnTo>
                    <a:pt x="26015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6" name="Google Shape;96;p2"/>
            <p:cNvSpPr txBox="1"/>
            <p:nvPr/>
          </p:nvSpPr>
          <p:spPr>
            <a:xfrm>
              <a:off x="0" y="-38100"/>
              <a:ext cx="2601596" cy="2747433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32222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7" name="Google Shape;97;p2"/>
          <p:cNvSpPr txBox="1"/>
          <p:nvPr/>
        </p:nvSpPr>
        <p:spPr>
          <a:xfrm>
            <a:off x="10203525" y="1757408"/>
            <a:ext cx="8934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01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0203525" y="2740509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02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0203525" y="3723611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03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10203525" y="4706712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04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11220080" y="4777198"/>
            <a:ext cx="5488458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3440"/>
            </a:pPr>
            <a:r>
              <a:rPr lang="ko-KR" alt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</a:t>
            </a:r>
            <a:r>
              <a:rPr lang="ko-KR" alt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전처리</a:t>
            </a:r>
            <a:endParaRPr lang="ko-KR" altLang="en-US"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11220081" y="3794097"/>
            <a:ext cx="7488000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절차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방법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		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11193805" y="2810995"/>
            <a:ext cx="3437100" cy="627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40"/>
              <a:buFont typeface="Arial"/>
              <a:buNone/>
            </a:pPr>
            <a:r>
              <a:rPr lang="en-US" sz="340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 </a:t>
            </a:r>
            <a:r>
              <a:rPr lang="en-US" sz="340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구성</a:t>
            </a:r>
            <a:r>
              <a:rPr lang="en-US" sz="340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0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역할</a:t>
            </a:r>
            <a:endParaRPr sz="3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1184820" y="1827897"/>
            <a:ext cx="5944491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3440" b="1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선정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배경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목표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0203525" y="5674762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05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1220065" y="5745247"/>
            <a:ext cx="5061714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ko-KR" alt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현황 분석 및 데이터 시각화</a:t>
            </a:r>
            <a:endParaRPr lang="ko-KR" altLang="en-US"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10203525" y="6672912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06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1220080" y="6743398"/>
            <a:ext cx="4248520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altLang="ko-KR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시스템</a:t>
            </a:r>
            <a:r>
              <a:rPr lang="en-US" altLang="ko-KR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모델링</a:t>
            </a:r>
            <a:endParaRPr lang="ko-KR" altLang="en-US"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0203525" y="7627138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07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11220065" y="7697623"/>
            <a:ext cx="4625700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결론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및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향후</a:t>
            </a:r>
            <a:r>
              <a:rPr 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3440" b="1" i="0" u="none" strike="noStrike" cap="none" dirty="0" err="1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과제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0203525" y="8562509"/>
            <a:ext cx="1330200" cy="79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en-US" sz="4300" b="1" i="0" u="none" strike="noStrike" cap="none" dirty="0">
                <a:solidFill>
                  <a:schemeClr val="accen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08</a:t>
            </a:r>
            <a:endParaRPr sz="1400" b="0" i="0" u="none" strike="noStrike" cap="none" dirty="0">
              <a:solidFill>
                <a:schemeClr val="accent1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1220079" y="8632995"/>
            <a:ext cx="4363797" cy="635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40"/>
              <a:buFont typeface="Arial"/>
              <a:buNone/>
            </a:pPr>
            <a:r>
              <a:rPr lang="ko-KR" altLang="en-US" sz="3440" b="1" i="0" u="none" strike="noStrike" cap="none" dirty="0">
                <a:solidFill>
                  <a:srgbClr val="FFFFFF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 소감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05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7712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" name="Google Shape;290;g2a07719b77c_7_26"/>
          <p:cNvGraphicFramePr/>
          <p:nvPr>
            <p:extLst>
              <p:ext uri="{D42A27DB-BD31-4B8C-83A1-F6EECF244321}">
                <p14:modId xmlns:p14="http://schemas.microsoft.com/office/powerpoint/2010/main" val="1461518288"/>
              </p:ext>
            </p:extLst>
          </p:nvPr>
        </p:nvGraphicFramePr>
        <p:xfrm>
          <a:off x="2259341" y="5410977"/>
          <a:ext cx="5492923" cy="40537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종합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1순위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50대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60대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70대</a:t>
                      </a:r>
                      <a:endParaRPr sz="2000" b="1" u="none" strike="noStrike" cap="none" dirty="0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은평구</a:t>
                      </a:r>
                      <a:endParaRPr sz="2000" b="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200"/>
                        <a:buFont typeface="Arial"/>
                        <a:buNone/>
                      </a:pPr>
                      <a:r>
                        <a:rPr lang="en-US" sz="2000" b="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b="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285" name="Google Shape;285;g2a07719b77c_7_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464763" y="2272801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92" name="Google Shape;292;g2a07719b77c_7_26"/>
          <p:cNvSpPr txBox="1"/>
          <p:nvPr/>
        </p:nvSpPr>
        <p:spPr>
          <a:xfrm>
            <a:off x="16783218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CA8C72CC-C8AD-8B54-DEF6-27E2A25B74D4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7EB37E7-6894-6618-6468-4617A55844F1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Google Shape;161;p9">
              <a:extLst>
                <a:ext uri="{FF2B5EF4-FFF2-40B4-BE49-F238E27FC236}">
                  <a16:creationId xmlns:a16="http://schemas.microsoft.com/office/drawing/2014/main" id="{2914D7A5-AF5B-3E6F-8924-F7351275555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BD450640-DECA-F018-61BC-48246B5FE7BA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457716ED-B6FF-CAED-719B-BA0BFDA1ED89}"/>
              </a:ext>
            </a:extLst>
          </p:cNvPr>
          <p:cNvSpPr txBox="1"/>
          <p:nvPr/>
        </p:nvSpPr>
        <p:spPr>
          <a:xfrm>
            <a:off x="505904" y="970963"/>
            <a:ext cx="804820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</a:t>
            </a:r>
            <a:r>
              <a:rPr lang="ko-KR" altLang="en-US" sz="3000" b="1" i="0" u="none" strike="noStrike" cap="none" dirty="0">
                <a:solidFill>
                  <a:schemeClr val="accent6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종합</a:t>
            </a:r>
            <a:endParaRPr sz="3000" b="1" i="0" u="none" strike="noStrike" cap="none" dirty="0">
              <a:solidFill>
                <a:schemeClr val="accent6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pic>
        <p:nvPicPr>
          <p:cNvPr id="284" name="Google Shape;284;g2a07719b77c_7_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89230" y="2278796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pic>
        <p:nvPicPr>
          <p:cNvPr id="288" name="Google Shape;288;g2a07719b77c_7_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64763" y="4695741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2" name="Google Shape;292;g2a07719b77c_7_26">
            <a:extLst>
              <a:ext uri="{FF2B5EF4-FFF2-40B4-BE49-F238E27FC236}">
                <a16:creationId xmlns:a16="http://schemas.microsoft.com/office/drawing/2014/main" id="{4C354300-C73E-6833-4978-A13B4B541FF0}"/>
              </a:ext>
            </a:extLst>
          </p:cNvPr>
          <p:cNvSpPr txBox="1"/>
          <p:nvPr/>
        </p:nvSpPr>
        <p:spPr>
          <a:xfrm>
            <a:off x="16783218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5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86" name="Google Shape;286;g2a07719b77c_7_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89230" y="4701736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pic>
        <p:nvPicPr>
          <p:cNvPr id="289" name="Google Shape;289;g2a07719b77c_7_2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464763" y="7118680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9" name="Google Shape;292;g2a07719b77c_7_26">
            <a:extLst>
              <a:ext uri="{FF2B5EF4-FFF2-40B4-BE49-F238E27FC236}">
                <a16:creationId xmlns:a16="http://schemas.microsoft.com/office/drawing/2014/main" id="{27646777-21B4-6FF6-F206-85F67639E4CF}"/>
              </a:ext>
            </a:extLst>
          </p:cNvPr>
          <p:cNvSpPr txBox="1"/>
          <p:nvPr/>
        </p:nvSpPr>
        <p:spPr>
          <a:xfrm>
            <a:off x="16783218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7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87" name="Google Shape;287;g2a07719b77c_7_2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89230" y="7124675"/>
            <a:ext cx="4320000" cy="2340000"/>
          </a:xfrm>
          <a:prstGeom prst="rect">
            <a:avLst/>
          </a:prstGeom>
          <a:noFill/>
          <a:ln w="12700">
            <a:solidFill>
              <a:srgbClr val="073763"/>
            </a:solidFill>
          </a:ln>
        </p:spPr>
      </p:pic>
      <p:sp>
        <p:nvSpPr>
          <p:cNvPr id="262" name="Google Shape;292;g2a07719b77c_7_26">
            <a:extLst>
              <a:ext uri="{FF2B5EF4-FFF2-40B4-BE49-F238E27FC236}">
                <a16:creationId xmlns:a16="http://schemas.microsoft.com/office/drawing/2014/main" id="{40485916-0595-5864-C7FC-F7D5FC1F48B2}"/>
              </a:ext>
            </a:extLst>
          </p:cNvPr>
          <p:cNvSpPr txBox="1"/>
          <p:nvPr/>
        </p:nvSpPr>
        <p:spPr>
          <a:xfrm>
            <a:off x="12088573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63" name="Google Shape;292;g2a07719b77c_7_26">
            <a:extLst>
              <a:ext uri="{FF2B5EF4-FFF2-40B4-BE49-F238E27FC236}">
                <a16:creationId xmlns:a16="http://schemas.microsoft.com/office/drawing/2014/main" id="{54F29E38-1142-6A89-7614-8F282CB493C8}"/>
              </a:ext>
            </a:extLst>
          </p:cNvPr>
          <p:cNvSpPr txBox="1"/>
          <p:nvPr/>
        </p:nvSpPr>
        <p:spPr>
          <a:xfrm>
            <a:off x="12088573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64" name="Google Shape;292;g2a07719b77c_7_26">
            <a:extLst>
              <a:ext uri="{FF2B5EF4-FFF2-40B4-BE49-F238E27FC236}">
                <a16:creationId xmlns:a16="http://schemas.microsoft.com/office/drawing/2014/main" id="{8D854AA5-C837-3BA5-D950-EF374707C2B3}"/>
              </a:ext>
            </a:extLst>
          </p:cNvPr>
          <p:cNvSpPr txBox="1"/>
          <p:nvPr/>
        </p:nvSpPr>
        <p:spPr>
          <a:xfrm>
            <a:off x="12088573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6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A1C8E-A40D-B1AA-D268-678A74F0B182}"/>
              </a:ext>
            </a:extLst>
          </p:cNvPr>
          <p:cNvSpPr txBox="1"/>
          <p:nvPr/>
        </p:nvSpPr>
        <p:spPr>
          <a:xfrm>
            <a:off x="1611222" y="2279605"/>
            <a:ext cx="678915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관악구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20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대가 가장 많이 거주하는 자치구임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상대적으로 저렴한 주거비용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강남 지역의 출퇴근 용이한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입지적인 요인들로 인한 것으로 예상됨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D8E2F3"/>
                </a:highlight>
                <a:latin typeface="Malgun Gothic"/>
                <a:ea typeface="Malgun Gothic"/>
                <a:cs typeface="Malgun Gothic"/>
                <a:sym typeface="Malgun Gothic"/>
              </a:rPr>
              <a:t>송파구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경제 활동 인구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(30~60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가장 많이 거주하는 자치구임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학군 및 입지적인 요인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주택 공급량 등의 이유로 예상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주로 자녀를 두고 직장 생활을 하는 경제 활동 인구가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선택하기 좋은 거주지로 예상됨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E1EFD8"/>
                </a:highlight>
                <a:latin typeface="Malgun Gothic"/>
                <a:ea typeface="Malgun Gothic"/>
                <a:cs typeface="Malgun Gothic"/>
                <a:sym typeface="Malgun Gothic"/>
              </a:rPr>
              <a:t>노원구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: 70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 노령인구가 많은 자치구임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퇴직 후 서울 외곽의 조용한 위치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집값 등의 이유가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영향을 미쳤을 것으로 예상됨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  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g2627a239e8a_4_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230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6" name="Google Shape;326;g2627a239e8a_4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4763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7" name="Google Shape;327;g2627a239e8a_4_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64763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8" name="Google Shape;328;g2627a239e8a_4_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4763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29" name="Google Shape;329;g2627a239e8a_4_16"/>
          <p:cNvPicPr preferRelativeResize="0"/>
          <p:nvPr/>
        </p:nvPicPr>
        <p:blipFill rotWithShape="1">
          <a:blip r:embed="rId7">
            <a:alphaModFix/>
          </a:blip>
          <a:srcRect l="871" b="1797"/>
          <a:stretch/>
        </p:blipFill>
        <p:spPr>
          <a:xfrm>
            <a:off x="8789230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31" name="Google Shape;331;g2627a239e8a_4_1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789230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3125715D-9B59-36D3-B21F-88664FC742DB}"/>
              </a:ext>
            </a:extLst>
          </p:cNvPr>
          <p:cNvSpPr txBox="1"/>
          <p:nvPr/>
        </p:nvSpPr>
        <p:spPr>
          <a:xfrm>
            <a:off x="505904" y="970963"/>
            <a:ext cx="80430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</a:t>
            </a:r>
            <a:r>
              <a:rPr lang="ko-KR" altLang="en-US" sz="3000" b="1" i="0" u="none" strike="noStrike" cap="none" dirty="0">
                <a:solidFill>
                  <a:srgbClr val="1672B1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남성</a:t>
            </a:r>
          </a:p>
        </p:txBody>
      </p:sp>
      <p:graphicFrame>
        <p:nvGraphicFramePr>
          <p:cNvPr id="7" name="Google Shape;290;g2a07719b77c_7_26">
            <a:extLst>
              <a:ext uri="{FF2B5EF4-FFF2-40B4-BE49-F238E27FC236}">
                <a16:creationId xmlns:a16="http://schemas.microsoft.com/office/drawing/2014/main" id="{49C6708A-C047-5106-E8D4-B2B9DECF72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2613074"/>
              </p:ext>
            </p:extLst>
          </p:nvPr>
        </p:nvGraphicFramePr>
        <p:xfrm>
          <a:off x="2259341" y="5143500"/>
          <a:ext cx="5492923" cy="433258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rgbClr val="1672B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남성</a:t>
                      </a:r>
                      <a:endParaRPr sz="2000" b="1" u="none" strike="noStrike" cap="none" dirty="0">
                        <a:solidFill>
                          <a:srgbClr val="1672B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1순위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3순위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50대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60대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894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70대</a:t>
                      </a:r>
                      <a:endParaRPr sz="2000" b="1" u="none" strike="noStrike" cap="none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은평구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3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Google Shape;292;g2a07719b77c_7_26">
            <a:extLst>
              <a:ext uri="{FF2B5EF4-FFF2-40B4-BE49-F238E27FC236}">
                <a16:creationId xmlns:a16="http://schemas.microsoft.com/office/drawing/2014/main" id="{673AA170-5C50-7C85-DAD3-7CD5466DD772}"/>
              </a:ext>
            </a:extLst>
          </p:cNvPr>
          <p:cNvSpPr txBox="1"/>
          <p:nvPr/>
        </p:nvSpPr>
        <p:spPr>
          <a:xfrm>
            <a:off x="16783218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5" name="Google Shape;292;g2a07719b77c_7_26">
            <a:extLst>
              <a:ext uri="{FF2B5EF4-FFF2-40B4-BE49-F238E27FC236}">
                <a16:creationId xmlns:a16="http://schemas.microsoft.com/office/drawing/2014/main" id="{B55285AE-7560-D432-2F35-686B27021BBA}"/>
              </a:ext>
            </a:extLst>
          </p:cNvPr>
          <p:cNvSpPr txBox="1"/>
          <p:nvPr/>
        </p:nvSpPr>
        <p:spPr>
          <a:xfrm>
            <a:off x="16783218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5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Google Shape;292;g2a07719b77c_7_26">
            <a:extLst>
              <a:ext uri="{FF2B5EF4-FFF2-40B4-BE49-F238E27FC236}">
                <a16:creationId xmlns:a16="http://schemas.microsoft.com/office/drawing/2014/main" id="{900EFEED-68D1-FC59-7D9B-EFD3BEC004C5}"/>
              </a:ext>
            </a:extLst>
          </p:cNvPr>
          <p:cNvSpPr txBox="1"/>
          <p:nvPr/>
        </p:nvSpPr>
        <p:spPr>
          <a:xfrm>
            <a:off x="16783218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7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7" name="Google Shape;292;g2a07719b77c_7_26">
            <a:extLst>
              <a:ext uri="{FF2B5EF4-FFF2-40B4-BE49-F238E27FC236}">
                <a16:creationId xmlns:a16="http://schemas.microsoft.com/office/drawing/2014/main" id="{D9EF409E-1EDA-69AF-486C-663F50A5160B}"/>
              </a:ext>
            </a:extLst>
          </p:cNvPr>
          <p:cNvSpPr txBox="1"/>
          <p:nvPr/>
        </p:nvSpPr>
        <p:spPr>
          <a:xfrm>
            <a:off x="12088573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8" name="Google Shape;292;g2a07719b77c_7_26">
            <a:extLst>
              <a:ext uri="{FF2B5EF4-FFF2-40B4-BE49-F238E27FC236}">
                <a16:creationId xmlns:a16="http://schemas.microsoft.com/office/drawing/2014/main" id="{39B2EA93-3636-2FBB-22E1-9705C5BAF889}"/>
              </a:ext>
            </a:extLst>
          </p:cNvPr>
          <p:cNvSpPr txBox="1"/>
          <p:nvPr/>
        </p:nvSpPr>
        <p:spPr>
          <a:xfrm>
            <a:off x="12088573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9" name="Google Shape;292;g2a07719b77c_7_26">
            <a:extLst>
              <a:ext uri="{FF2B5EF4-FFF2-40B4-BE49-F238E27FC236}">
                <a16:creationId xmlns:a16="http://schemas.microsoft.com/office/drawing/2014/main" id="{1E48D6C8-BB38-57AC-76CA-67CD86B55C41}"/>
              </a:ext>
            </a:extLst>
          </p:cNvPr>
          <p:cNvSpPr txBox="1"/>
          <p:nvPr/>
        </p:nvSpPr>
        <p:spPr>
          <a:xfrm>
            <a:off x="12088573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6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63DC6F9-A63E-1AE8-9753-A559ABBA4B62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DC78C90-6432-5ACB-A2FE-EFC4CE985F1C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161;p9">
              <a:extLst>
                <a:ext uri="{FF2B5EF4-FFF2-40B4-BE49-F238E27FC236}">
                  <a16:creationId xmlns:a16="http://schemas.microsoft.com/office/drawing/2014/main" id="{682A87BC-9ACB-CE83-1FA6-55368BB8EDA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9CF3E5A2-7CC2-CBB7-0984-57012F3C124C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626E0352-104E-84F3-1F83-6B4E90505905}"/>
              </a:ext>
            </a:extLst>
          </p:cNvPr>
          <p:cNvSpPr txBox="1"/>
          <p:nvPr/>
        </p:nvSpPr>
        <p:spPr>
          <a:xfrm>
            <a:off x="1611222" y="2279605"/>
            <a:ext cx="678915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</a:t>
            </a:r>
            <a:r>
              <a:rPr lang="ko-KR" altLang="en-US" sz="1600" b="1" dirty="0">
                <a:solidFill>
                  <a:schemeClr val="dk1"/>
                </a:solidFill>
                <a:highlight>
                  <a:srgbClr val="FFF2CC"/>
                </a:highlight>
                <a:latin typeface="Malgun Gothic"/>
                <a:ea typeface="Malgun Gothic"/>
                <a:cs typeface="Malgun Gothic"/>
                <a:sym typeface="Malgun Gothic"/>
              </a:rPr>
              <a:t>노원구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남성의 거주 선호도가 종합 그래프와 비교 시 더 젊은 층에서 보임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그 외 지역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남녀 종합 분포와 비교 시 연령대별 거주지 선호도 큰 차이 없음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2a07719b77c_7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89230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3" name="Google Shape;363;g2a07719b77c_7_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64763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4" name="Google Shape;364;g2a07719b77c_7_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789230" y="4698738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5" name="Google Shape;365;g2a07719b77c_7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4763" y="7124675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6" name="Google Shape;366;g2a07719b77c_7_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464763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pic>
        <p:nvPicPr>
          <p:cNvPr id="367" name="Google Shape;367;g2a07719b77c_7_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89230" y="2272801"/>
            <a:ext cx="4320000" cy="2340000"/>
          </a:xfrm>
          <a:prstGeom prst="rect">
            <a:avLst/>
          </a:prstGeom>
          <a:noFill/>
          <a:ln w="12700">
            <a:solidFill>
              <a:schemeClr val="accent1">
                <a:shade val="15000"/>
              </a:schemeClr>
            </a:solidFill>
          </a:ln>
        </p:spPr>
      </p:pic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0E81232A-26E4-A649-6F66-F2F3994915B2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_</a:t>
            </a:r>
            <a:r>
              <a:rPr lang="ko-KR" altLang="en-US" sz="3000" b="1" dirty="0">
                <a:solidFill>
                  <a:srgbClr val="DC494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여성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aphicFrame>
        <p:nvGraphicFramePr>
          <p:cNvPr id="8" name="Google Shape;290;g2a07719b77c_7_26">
            <a:extLst>
              <a:ext uri="{FF2B5EF4-FFF2-40B4-BE49-F238E27FC236}">
                <a16:creationId xmlns:a16="http://schemas.microsoft.com/office/drawing/2014/main" id="{A2714E35-F18D-635C-70CE-9BAA5ACBE5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6639857"/>
              </p:ext>
            </p:extLst>
          </p:nvPr>
        </p:nvGraphicFramePr>
        <p:xfrm>
          <a:off x="2259341" y="5143500"/>
          <a:ext cx="5492923" cy="431303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1888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469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4000"/>
                        <a:buFont typeface="Arial"/>
                        <a:buNone/>
                      </a:pPr>
                      <a:r>
                        <a:rPr lang="ko-KR" altLang="en-US" sz="2000" b="1" u="none" strike="noStrike" cap="none" dirty="0">
                          <a:solidFill>
                            <a:srgbClr val="DC494A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여성</a:t>
                      </a:r>
                      <a:endParaRPr sz="2000" b="1" u="none" strike="noStrike" cap="none" dirty="0">
                        <a:solidFill>
                          <a:srgbClr val="DC494A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1순위</a:t>
                      </a:r>
                      <a:endParaRPr sz="2000" b="1" u="none" strike="noStrike" cap="none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2순위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3순위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20대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30대</a:t>
                      </a:r>
                      <a:endParaRPr sz="20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40대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강남구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50대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L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60대</a:t>
                      </a:r>
                      <a:endParaRPr sz="2000" b="1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송파구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관악구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lnT w="76200" cap="flat" cmpd="sng" algn="ctr">
                      <a:solidFill>
                        <a:srgbClr val="07376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614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US" sz="2000" b="1" u="none" strike="noStrike" cap="none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70대</a:t>
                      </a:r>
                      <a:endParaRPr sz="2000" b="1" u="none" strike="noStrike" cap="none">
                        <a:solidFill>
                          <a:schemeClr val="dk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91425" marR="91425" marT="182875" marB="91425" anchor="ctr">
                    <a:solidFill>
                      <a:srgbClr val="D8D8D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노원구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은평구</a:t>
                      </a:r>
                      <a:endParaRPr sz="2000" u="none" strike="noStrike" cap="none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000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강서구</a:t>
                      </a:r>
                      <a:endParaRPr sz="20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91425" marR="91425" marT="182875" marB="91425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Google Shape;292;g2a07719b77c_7_26">
            <a:extLst>
              <a:ext uri="{FF2B5EF4-FFF2-40B4-BE49-F238E27FC236}">
                <a16:creationId xmlns:a16="http://schemas.microsoft.com/office/drawing/2014/main" id="{286E2527-A637-D803-528B-A12513EB86D3}"/>
              </a:ext>
            </a:extLst>
          </p:cNvPr>
          <p:cNvSpPr txBox="1"/>
          <p:nvPr/>
        </p:nvSpPr>
        <p:spPr>
          <a:xfrm>
            <a:off x="16783218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30대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Google Shape;292;g2a07719b77c_7_26">
            <a:extLst>
              <a:ext uri="{FF2B5EF4-FFF2-40B4-BE49-F238E27FC236}">
                <a16:creationId xmlns:a16="http://schemas.microsoft.com/office/drawing/2014/main" id="{972BFF1D-CECF-E46D-9E19-1A7819CCA568}"/>
              </a:ext>
            </a:extLst>
          </p:cNvPr>
          <p:cNvSpPr txBox="1"/>
          <p:nvPr/>
        </p:nvSpPr>
        <p:spPr>
          <a:xfrm>
            <a:off x="16783218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5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4" name="Google Shape;292;g2a07719b77c_7_26">
            <a:extLst>
              <a:ext uri="{FF2B5EF4-FFF2-40B4-BE49-F238E27FC236}">
                <a16:creationId xmlns:a16="http://schemas.microsoft.com/office/drawing/2014/main" id="{B177B197-F3EE-FABE-FA0C-6B8805B12BA2}"/>
              </a:ext>
            </a:extLst>
          </p:cNvPr>
          <p:cNvSpPr txBox="1"/>
          <p:nvPr/>
        </p:nvSpPr>
        <p:spPr>
          <a:xfrm>
            <a:off x="16783218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altLang="ko-KR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7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5" name="Google Shape;292;g2a07719b77c_7_26">
            <a:extLst>
              <a:ext uri="{FF2B5EF4-FFF2-40B4-BE49-F238E27FC236}">
                <a16:creationId xmlns:a16="http://schemas.microsoft.com/office/drawing/2014/main" id="{76EB1F46-277D-E6C6-ADFA-C5AAAE4145B8}"/>
              </a:ext>
            </a:extLst>
          </p:cNvPr>
          <p:cNvSpPr txBox="1"/>
          <p:nvPr/>
        </p:nvSpPr>
        <p:spPr>
          <a:xfrm>
            <a:off x="12088573" y="399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2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Google Shape;292;g2a07719b77c_7_26">
            <a:extLst>
              <a:ext uri="{FF2B5EF4-FFF2-40B4-BE49-F238E27FC236}">
                <a16:creationId xmlns:a16="http://schemas.microsoft.com/office/drawing/2014/main" id="{6F5ECFB1-6934-1500-2EA1-9258D1ABE416}"/>
              </a:ext>
            </a:extLst>
          </p:cNvPr>
          <p:cNvSpPr txBox="1"/>
          <p:nvPr/>
        </p:nvSpPr>
        <p:spPr>
          <a:xfrm>
            <a:off x="12088573" y="6337906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7" name="Google Shape;292;g2a07719b77c_7_26">
            <a:extLst>
              <a:ext uri="{FF2B5EF4-FFF2-40B4-BE49-F238E27FC236}">
                <a16:creationId xmlns:a16="http://schemas.microsoft.com/office/drawing/2014/main" id="{8B58D09A-CCD8-50D2-5256-220FBE63FD65}"/>
              </a:ext>
            </a:extLst>
          </p:cNvPr>
          <p:cNvSpPr txBox="1"/>
          <p:nvPr/>
        </p:nvSpPr>
        <p:spPr>
          <a:xfrm>
            <a:off x="12088573" y="8733579"/>
            <a:ext cx="100154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6</a:t>
            </a:r>
            <a:r>
              <a:rPr lang="en-US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0대</a:t>
            </a:r>
            <a:endParaRPr b="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6C7BA47-D65F-4A05-A63F-24E6179AAD2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01661CE-3199-4527-C064-43E745022EB9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161;p9">
              <a:extLst>
                <a:ext uri="{FF2B5EF4-FFF2-40B4-BE49-F238E27FC236}">
                  <a16:creationId xmlns:a16="http://schemas.microsoft.com/office/drawing/2014/main" id="{1641FAAD-4C6C-9BA8-37C7-F723CA93AF5C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73ECC2B0-3492-BE4D-D7E9-E7F4DDB48118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6FB4AB1-E5E4-1B95-5A3E-F530776281A4}"/>
              </a:ext>
            </a:extLst>
          </p:cNvPr>
          <p:cNvSpPr txBox="1"/>
          <p:nvPr/>
        </p:nvSpPr>
        <p:spPr>
          <a:xfrm>
            <a:off x="1611222" y="2279605"/>
            <a:ext cx="67891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ko-KR" altLang="en-US" sz="16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▶ 전체 자치구</a:t>
            </a:r>
            <a:endParaRPr lang="en-US" altLang="ko-KR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41796"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67"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-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남녀 종합 분포와 비교 시 연령대별 거주지 선호도 큰 차이 없음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sz="16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B147B158-DDEC-7DFE-1F96-CC982EA81F26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(Bar plot)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6AFD80A-3B3F-0A21-571B-DB3F6F8CEE8D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38100" lvl="0" indent="0" algn="l" rtl="0">
              <a:spcBef>
                <a:spcPts val="23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pandas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pd</a:t>
            </a:r>
          </a:p>
          <a:p>
            <a:pPr marL="0" marR="76200" lvl="0" indent="0" algn="l" rtl="0">
              <a:spcBef>
                <a:spcPts val="23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matplotlib.pyplot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</a:t>
            </a:r>
            <a:endParaRPr lang="en-US" altLang="ko-KR" sz="1400" dirty="0">
              <a:solidFill>
                <a:schemeClr val="dk1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matplotlib.ticker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as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ticker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데이터 로드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data_total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age_most_region_total_10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data_sex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age_most_region_sex_10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종합 그래프 생성 및 파일로 저장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age 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71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age_total_group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data_total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data_total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== age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age_total_by_region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age_total_group.groupby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>
                <a:solidFill>
                  <a:srgbClr val="795E26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age_total_by_region_sorted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age_total_by_region.sort_values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(ascending=False)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plt.figure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figsize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6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예를 들어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가로 길이를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14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인치로 늘림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bars =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age_total_by_region_sorted.plot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kind=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barh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color=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tab:green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종합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endParaRPr lang="ko-KR" altLang="en-US" sz="1400" dirty="0">
              <a:solidFill>
                <a:srgbClr val="A31515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plt.title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 인구 총합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400" dirty="0">
              <a:solidFill>
                <a:srgbClr val="0431FA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plt.xlabel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인구 총합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400" dirty="0">
              <a:solidFill>
                <a:srgbClr val="0431FA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plt.ylabel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400" dirty="0">
              <a:solidFill>
                <a:srgbClr val="0431FA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plt.xticks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rotation=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plt.tight_layout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레이아웃 조정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62071F4-44AB-48F1-B4A9-D13CF856DB1F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x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축 라벨에 천 단위 구분기호 추가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plt.gca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xaxis.set_major_formatter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ticker.FuncFormatter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lambda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x, p: </a:t>
            </a:r>
            <a:r>
              <a:rPr lang="en-US" altLang="ko-KR" sz="1400" dirty="0">
                <a:solidFill>
                  <a:srgbClr val="795E26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format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257693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x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','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bar 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enumerate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bars.patches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&gt;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21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상위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개에 대해서만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bar.set_edgecolor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'black'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바 외곽선 색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bar.set_linewidth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바 외곽선 굵기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bar.set_facecolor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'#9A2BA1'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상위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 바 색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plt.text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0.1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bar.get_y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bar.get_height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/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y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위치를 바의 중간으로 설정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:,.0f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천 단위 </a:t>
            </a:r>
            <a:r>
              <a:rPr lang="ko-KR" altLang="en-US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구분자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포함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ha=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va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'center'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fontweight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'bold'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color=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'black'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AF00DB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plt.text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0.1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bar.get_y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bar.get_height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/ 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</a:t>
            </a:r>
            <a:r>
              <a:rPr lang="en-US" altLang="ko-KR" sz="1400" dirty="0">
                <a:solidFill>
                  <a:srgbClr val="0000FF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7B381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rgbClr val="116644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:,.0f</a:t>
            </a:r>
            <a:r>
              <a:rPr lang="en-US" altLang="ko-KR" sz="1400" dirty="0">
                <a:solidFill>
                  <a:srgbClr val="31933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ha=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va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'center'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파일저장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    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filename_total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f'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{age}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인구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</a:t>
            </a:r>
            <a:r>
              <a:rPr lang="ko-KR" altLang="en-US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총합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png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    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plt.savefig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filename_total</a:t>
            </a:r>
            <a:r>
              <a:rPr lang="en-US" altLang="ko-KR" sz="1400" dirty="0">
                <a:solidFill>
                  <a:srgbClr val="008000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plt.show</a:t>
            </a:r>
            <a:r>
              <a:rPr lang="en-US" altLang="ko-KR" sz="1400" dirty="0">
                <a:solidFill>
                  <a:srgbClr val="0431FA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highlight>
                  <a:schemeClr val="lt1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;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dirty="0">
              <a:solidFill>
                <a:schemeClr val="dk1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dirty="0">
              <a:solidFill>
                <a:srgbClr val="0431FA"/>
              </a:solidFill>
              <a:highlight>
                <a:schemeClr val="lt1"/>
              </a:highlight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2A60EF-E057-9C94-1E10-08B40E1268BC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953A4F1-BECB-50A9-B664-F322E01EB987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Google Shape;161;p9">
              <a:extLst>
                <a:ext uri="{FF2B5EF4-FFF2-40B4-BE49-F238E27FC236}">
                  <a16:creationId xmlns:a16="http://schemas.microsoft.com/office/drawing/2014/main" id="{DECF79D7-E182-4D46-826C-4A6BE46C36AC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2" name="사각형: 둥근 위쪽 모서리 11">
              <a:extLst>
                <a:ext uri="{FF2B5EF4-FFF2-40B4-BE49-F238E27FC236}">
                  <a16:creationId xmlns:a16="http://schemas.microsoft.com/office/drawing/2014/main" id="{CCB1870C-552D-D1F7-59E2-92362F17DA70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CACEFD1A-62BA-175D-0E68-7890ADC296BF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성별과 연령대별로 그래프 생성 및 파일로 저장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이중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문으로 남녀 성별 한번에 그래프 해결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!</a:t>
            </a:r>
            <a:endParaRPr lang="ko-KR" altLang="en-US" sz="1400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gender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age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해당 성별과 연령대를 필터링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age_group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data_sex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data_sex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== gender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&amp; 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data_sex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== age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altLang="ko-KR" sz="14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자치구별로 그룹화하여 </a:t>
            </a: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 인구 총합</a:t>
            </a: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을 합산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age_sex_by_region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age_group.groupby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총인구수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sum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내림차순으로 정렬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age_sex_by_region_sorted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age_sex_by_region.sort_values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#(ascending=) </a:t>
            </a:r>
            <a:r>
              <a:rPr lang="en-US" altLang="ko-KR" sz="1400" dirty="0" err="1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ko-KR" altLang="en-US" sz="1400" dirty="0">
                <a:solidFill>
                  <a:schemeClr val="accen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함수 사용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그래프 그리기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plt.figure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figsize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6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bars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age_sex_by_region_sorted.plot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kind=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barh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color=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tab:blue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gender ==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tab:red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남성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gender ==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endParaRPr lang="ko-KR" altLang="en-US" sz="14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plt.title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 인구 총합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 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</a:t>
            </a:r>
            <a:r>
              <a:rPr lang="ko-KR" altLang="en-US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표 제목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plt.xlabel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인구 총합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ko-KR" altLang="en-US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#x</a:t>
            </a:r>
            <a:r>
              <a:rPr lang="ko-KR" altLang="en-US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라벨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plt.ylabel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ko-KR" altLang="en-US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#y</a:t>
            </a:r>
            <a:r>
              <a:rPr lang="ko-KR" altLang="en-US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라벨</a:t>
            </a:r>
            <a:endParaRPr lang="en-US" altLang="ko-KR" sz="1400" dirty="0">
              <a:solidFill>
                <a:srgbClr val="4F81BD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plt.xticks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rotation=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#x</a:t>
            </a:r>
            <a:r>
              <a:rPr lang="ko-KR" altLang="en-US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축 회전 </a:t>
            </a:r>
            <a:r>
              <a:rPr lang="en-US" altLang="ko-KR" sz="1400" dirty="0">
                <a:solidFill>
                  <a:srgbClr val="4F81BD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endParaRPr lang="ko-KR" altLang="en-US" sz="1400" dirty="0">
              <a:solidFill>
                <a:srgbClr val="4F81BD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plt.tight_layout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레이아웃 조정</a:t>
            </a: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</a:t>
            </a:r>
            <a:endParaRPr lang="en-US" altLang="ko-KR" sz="28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BBB64EC-2A6F-76AC-DF31-EAC185C80D28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x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축 라벨에 천 단위 구분기호 추가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plt.gca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xaxis.set_major_formatter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ticker.FuncFormatter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lambda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x, p: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format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x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','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bar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enumerate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bars.patches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&gt;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상위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개에 대해서만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bar.set_edgecolor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'black'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바 외곽선 색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bar.set_linewidth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바 외곽선 굵기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bar.set_facecolor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'#B5930D'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gender ==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'#27D694'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상위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개 바 색 변경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plt.text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bar.get_y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bar.get_height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/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y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위치를 바의 중간으로 설정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:,.0f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천 단위 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구분자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포함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ha=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'center'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fontweight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'bold'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color=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'black'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else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plt.text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bar.get_y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+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bar.get_height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/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bar.get_width</a:t>
            </a:r>
            <a:r>
              <a:rPr lang="en-US" altLang="ko-KR" sz="1400" dirty="0">
                <a:solidFill>
                  <a:srgbClr val="7B381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:,.0f</a:t>
            </a:r>
            <a:r>
              <a:rPr lang="en-US" altLang="ko-KR" sz="1400" dirty="0">
                <a:solidFill>
                  <a:srgbClr val="31933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         ha=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'left'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'center’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파일로 저장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filename_sex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f'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_{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gender_text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}_{age}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인구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_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총합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png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# 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plt.savefig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filename_sex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      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plt.show</a:t>
            </a:r>
            <a:r>
              <a:rPr lang="en-US" altLang="ko-KR" sz="1400" dirty="0">
                <a:solidFill>
                  <a:srgbClr val="0431F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; </a:t>
            </a:r>
          </a:p>
          <a:p>
            <a:pPr marL="0" marR="76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;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마지막에 의미 없는 표현식 추가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4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필요없는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문구 출력 방지</a:t>
            </a:r>
            <a:endParaRPr lang="en-US" altLang="ko-KR" sz="1400" dirty="0">
              <a:solidFill>
                <a:srgbClr val="0431FA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28371BA6-1460-3A9F-2B62-59E23AAAC595}"/>
              </a:ext>
            </a:extLst>
          </p:cNvPr>
          <p:cNvSpPr txBox="1"/>
          <p:nvPr/>
        </p:nvSpPr>
        <p:spPr>
          <a:xfrm>
            <a:off x="505904" y="970963"/>
            <a:ext cx="888483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연령대 인구 현황 그래프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(Bar plot)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A78A5FA-E88E-C28D-0DC2-A7153F5D156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7C5B835-A541-1C54-7535-113E620CA063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Google Shape;161;p9">
              <a:extLst>
                <a:ext uri="{FF2B5EF4-FFF2-40B4-BE49-F238E27FC236}">
                  <a16:creationId xmlns:a16="http://schemas.microsoft.com/office/drawing/2014/main" id="{83F58889-8A3B-6790-C4BA-D564323290D8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5" name="사각형: 둥근 위쪽 모서리 4">
              <a:extLst>
                <a:ext uri="{FF2B5EF4-FFF2-40B4-BE49-F238E27FC236}">
                  <a16:creationId xmlns:a16="http://schemas.microsoft.com/office/drawing/2014/main" id="{23B74796-4A0B-26A5-B916-F816486A5D58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6"/>
          <p:cNvPicPr preferRelativeResize="0"/>
          <p:nvPr/>
        </p:nvPicPr>
        <p:blipFill>
          <a:blip r:embed="rId3"/>
          <a:srcRect/>
          <a:stretch/>
        </p:blipFill>
        <p:spPr>
          <a:xfrm>
            <a:off x="6978462" y="4339182"/>
            <a:ext cx="5040000" cy="46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88" name="Google Shape;388;p6"/>
          <p:cNvPicPr preferRelativeResize="0"/>
          <p:nvPr/>
        </p:nvPicPr>
        <p:blipFill>
          <a:blip r:embed="rId4"/>
          <a:srcRect/>
          <a:stretch/>
        </p:blipFill>
        <p:spPr>
          <a:xfrm>
            <a:off x="12738701" y="4339182"/>
            <a:ext cx="5040000" cy="46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389" name="Google Shape;389;p6"/>
          <p:cNvPicPr preferRelativeResize="0"/>
          <p:nvPr/>
        </p:nvPicPr>
        <p:blipFill>
          <a:blip r:embed="rId5"/>
          <a:srcRect/>
          <a:stretch/>
        </p:blipFill>
        <p:spPr>
          <a:xfrm>
            <a:off x="1218223" y="4339182"/>
            <a:ext cx="5040000" cy="468000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390" name="Google Shape;390;p6"/>
          <p:cNvSpPr txBox="1"/>
          <p:nvPr/>
        </p:nvSpPr>
        <p:spPr>
          <a:xfrm>
            <a:off x="3715275" y="2044810"/>
            <a:ext cx="11563200" cy="189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성별과 상관 없이 평균 연령대는</a:t>
            </a:r>
            <a:endParaRPr lang="en-US" altLang="ko-KR" sz="2500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약 </a:t>
            </a:r>
            <a:r>
              <a:rPr lang="en-US" altLang="ko-KR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42~47</a:t>
            </a:r>
            <a:r>
              <a:rPr lang="ko-KR" altLang="en-US" sz="2500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세로 큰 차이가 없으며</a:t>
            </a:r>
            <a:endParaRPr lang="en-US" altLang="ko-KR" sz="2500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alt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유의미한 데이터로 볼 수 없음</a:t>
            </a:r>
            <a:endParaRPr lang="ko-KR" altLang="en-US" sz="28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5" name="Google Shape;161;p9">
            <a:extLst>
              <a:ext uri="{FF2B5EF4-FFF2-40B4-BE49-F238E27FC236}">
                <a16:creationId xmlns:a16="http://schemas.microsoft.com/office/drawing/2014/main" id="{33FA2782-E089-2341-7809-F38E47C15900}"/>
              </a:ext>
            </a:extLst>
          </p:cNvPr>
          <p:cNvSpPr txBox="1"/>
          <p:nvPr/>
        </p:nvSpPr>
        <p:spPr>
          <a:xfrm>
            <a:off x="505905" y="970963"/>
            <a:ext cx="644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평균 연령대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C2A17C-4DA6-7E83-4170-2BBB408A4C9F}"/>
              </a:ext>
            </a:extLst>
          </p:cNvPr>
          <p:cNvSpPr/>
          <p:nvPr/>
        </p:nvSpPr>
        <p:spPr>
          <a:xfrm>
            <a:off x="3179660" y="9114971"/>
            <a:ext cx="1146628" cy="36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68E1944-C189-63B3-0348-21E49CEC48D0}"/>
              </a:ext>
            </a:extLst>
          </p:cNvPr>
          <p:cNvSpPr/>
          <p:nvPr/>
        </p:nvSpPr>
        <p:spPr>
          <a:xfrm>
            <a:off x="8739612" y="9114971"/>
            <a:ext cx="1538514" cy="36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남성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  <a:endParaRPr lang="ko-KR" altLang="en-US" sz="2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64CEB1D-1822-2398-2858-E75BA643FD2A}"/>
              </a:ext>
            </a:extLst>
          </p:cNvPr>
          <p:cNvSpPr/>
          <p:nvPr/>
        </p:nvSpPr>
        <p:spPr>
          <a:xfrm>
            <a:off x="14549412" y="9114971"/>
            <a:ext cx="1430702" cy="3628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여성 </a:t>
            </a:r>
            <a:r>
              <a:rPr lang="en-US" altLang="ko-KR" sz="2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endParaRPr lang="ko-KR" altLang="en-US" sz="2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B8607B0-A1FA-325A-0B89-AE9ABD6DE18B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8F9B095-8A9B-7B48-3DE1-B6E38685B2D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2" name="Google Shape;161;p9">
              <a:extLst>
                <a:ext uri="{FF2B5EF4-FFF2-40B4-BE49-F238E27FC236}">
                  <a16:creationId xmlns:a16="http://schemas.microsoft.com/office/drawing/2014/main" id="{9B6805FF-DEEE-A8B2-A6E5-0ABD9EF1D1F5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3" name="사각형: 둥근 위쪽 모서리 12">
              <a:extLst>
                <a:ext uri="{FF2B5EF4-FFF2-40B4-BE49-F238E27FC236}">
                  <a16:creationId xmlns:a16="http://schemas.microsoft.com/office/drawing/2014/main" id="{6AC73A93-9016-8734-759F-EC80C29A0536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4955A-34E4-1440-0F21-32CD7D3F8494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35714"/>
              </a:lnSpc>
            </a:pPr>
            <a:r>
              <a:rPr lang="en-US" altLang="ko-KR" sz="1200" b="1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1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json</a:t>
            </a:r>
            <a:r>
              <a:rPr lang="en-US" altLang="ko-KR" sz="1200" b="1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ko-KR" altLang="en-US" sz="1200" b="1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사용</a:t>
            </a:r>
            <a:endParaRPr lang="en-US" altLang="ko-KR" sz="1200" b="1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folium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json</a:t>
            </a: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'M'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</a:t>
            </a:r>
            <a:r>
              <a:rPr lang="en-US" altLang="ko-KR" sz="12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round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average_age_sex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</a:t>
            </a:r>
            <a:r>
              <a:rPr lang="en-US" altLang="ko-KR" sz="12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round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b="1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1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종합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choropleth_total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average_age_total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'feature.properties.name'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YlGn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종합 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32F0A3-CBA5-5F9C-453C-944CC5FF2215}"/>
              </a:ext>
            </a:extLst>
          </p:cNvPr>
          <p:cNvSpPr/>
          <p:nvPr/>
        </p:nvSpPr>
        <p:spPr>
          <a:xfrm>
            <a:off x="6803568" y="2263775"/>
            <a:ext cx="5400000" cy="72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남성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choropleth_male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'feature.properties.name'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'Blues'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남성 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6C0DCCB2-17B1-7C19-9313-2BD5BE86743D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평균 연령대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지도 시각화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lang="ko-KR" altLang="en-US"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20C97D-C857-80CC-BDD0-18CF0E4BD09B}"/>
              </a:ext>
            </a:extLst>
          </p:cNvPr>
          <p:cNvSpPr/>
          <p:nvPr/>
        </p:nvSpPr>
        <p:spPr>
          <a:xfrm>
            <a:off x="12384763" y="2263775"/>
            <a:ext cx="5400000" cy="72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choropleth_female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'feature.properties.name'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'Oranges'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여성 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1F5A0A3-7D0B-17BA-3CB6-EBDE96D7F3CF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745B9C11-5CE0-9766-9235-F15EC764813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4" name="Google Shape;161;p9">
              <a:extLst>
                <a:ext uri="{FF2B5EF4-FFF2-40B4-BE49-F238E27FC236}">
                  <a16:creationId xmlns:a16="http://schemas.microsoft.com/office/drawing/2014/main" id="{33E49452-75E4-A6B4-A7E1-7C660F9BCA2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B4EC366D-490A-52F2-3E6B-6624FCC92FA0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4955A-34E4-1440-0F21-32CD7D3F8494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자치구명과 평균연령 표시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coordinates = {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37.59491732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126.9773213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중구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37.56014356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126.9959681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용산구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37.53138497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126.979907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성동구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37.55102969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127.0410585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광진구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37.54670608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127.0857435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동대문구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37.58195655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127.0548481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중랑구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37.59780259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127.0928803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성북구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37.6057019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127.0175795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강북구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37.64347391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127.011189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도봉구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37.66910208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127.0323688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노원구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37.65251105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127.0750347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은평구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37.61921128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126.9270229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서대문구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37.57778531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126.9390631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마포구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37.55931349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126.90827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양천구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37.52478941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126.8554777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강서구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37.56123543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126.822807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구로구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37.49440543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126.8563006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금천구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37.46056756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126.9008202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영등포구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37.52230829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126.9101695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동작구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37.49887688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126.9516415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관악구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37.46737569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126.9453372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서초구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37.47329547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127.0312203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강남구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37.49664389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127.0629852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송파구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37.50561924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127.115295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강동구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 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37.55045024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127.1470118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)}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32F0A3-CBA5-5F9C-453C-944CC5FF2215}"/>
              </a:ext>
            </a:extLst>
          </p:cNvPr>
          <p:cNvSpPr/>
          <p:nvPr/>
        </p:nvSpPr>
        <p:spPr>
          <a:xfrm>
            <a:off x="6803568" y="2263775"/>
            <a:ext cx="5400000" cy="72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남성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종합 지도에 각 자치구별 평균 연령대 마커 추가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average_age_total.iterrows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coordinates: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folium.Marker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location=coordinates[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icon=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DivIcon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icon_size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150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36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icon_anchor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html=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'&lt;div style="font-size: 10pt; text-align: center;"&gt;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br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세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&lt;/div&gt;'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);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20C97D-C857-80CC-BDD0-18CF0E4BD09B}"/>
              </a:ext>
            </a:extLst>
          </p:cNvPr>
          <p:cNvSpPr/>
          <p:nvPr/>
        </p:nvSpPr>
        <p:spPr>
          <a:xfrm>
            <a:off x="12384763" y="2263775"/>
            <a:ext cx="5400000" cy="720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남성 지도에 각 자치구별 평균 연령대 마커 추가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male_data.iterrows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coordinates: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folium.Marker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location=coordinates[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icon=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DivIcon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icon_size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150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36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icon_anchor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html=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'&lt;div style="font-size: 10pt; text-align: center;"&gt;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br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세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&lt;/div&gt;'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);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4A7884F7-0905-2762-7909-9863946361F7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평균 연령대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지도 시각화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lang="ko-KR" altLang="en-US"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CB6A7BD6-ECAC-F396-9B09-F68329EA31FB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79B93E98-BC8A-8A48-F4AA-D27AFB90E46E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161;p9">
              <a:extLst>
                <a:ext uri="{FF2B5EF4-FFF2-40B4-BE49-F238E27FC236}">
                  <a16:creationId xmlns:a16="http://schemas.microsoft.com/office/drawing/2014/main" id="{DDC988B6-0724-A00C-8549-66D7BF87DE64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BB5DB023-1FB2-67F3-1364-373867E2A4DA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2115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D4955A-34E4-1440-0F21-32CD7D3F8494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 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folium.Map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location=[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37.566345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126.977893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zoom_start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10.5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choropleth_female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feature.properties</a:t>
            </a:r>
            <a:endParaRPr lang="en-US" altLang="ko-KR" sz="12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 지도에 각 자치구별 평균 연령대 마커 추가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2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female_data.iterrows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coordinates: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folium.Marker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location=coordinates[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icon=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DivIcon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icon_size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150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36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icon_anchor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75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html=</a:t>
            </a:r>
            <a:r>
              <a:rPr lang="en-US" altLang="ko-KR" sz="12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'&lt;div style="font-size: 10pt; text-align: center;"&gt;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altLang="ko-KR" sz="12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br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세</a:t>
            </a:r>
            <a:r>
              <a:rPr lang="en-US" altLang="ko-KR" sz="12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&lt;/div&gt;'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).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E32F0A3-CBA5-5F9C-453C-944CC5FF2215}"/>
              </a:ext>
            </a:extLst>
          </p:cNvPr>
          <p:cNvSpPr/>
          <p:nvPr/>
        </p:nvSpPr>
        <p:spPr>
          <a:xfrm>
            <a:off x="6803568" y="2263775"/>
            <a:ext cx="5400000" cy="71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folium.Choropleth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geo_json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name=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choropleth_male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data=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male_data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columns=[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key_on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'feature.properties.name'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'Blues'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남성 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.name'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'Oranges'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fill_opacity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0.7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line_opacity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line_weight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1.5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line_color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'#000'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legend_name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자치구별 여성 평균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720C97D-C857-80CC-BDD0-18CF0E4BD09B}"/>
              </a:ext>
            </a:extLst>
          </p:cNvPr>
          <p:cNvSpPr/>
          <p:nvPr/>
        </p:nvSpPr>
        <p:spPr>
          <a:xfrm>
            <a:off x="12384763" y="2263775"/>
            <a:ext cx="5400000" cy="71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여성 지도에 각 자치구별 평균 연령대 마커 추가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3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female_data.iterrows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row[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평균 연령대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3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3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coordinates: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folium.Marker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location=coordinates[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icon=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DivIcon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icon_size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3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150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3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36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icon_anchor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3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75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3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20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  html=</a:t>
            </a:r>
            <a:r>
              <a:rPr lang="en-US" altLang="ko-KR" sz="13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'&lt;div style="font-size: 10pt; text-align: center;"&gt;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district_name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altLang="ko-KR" sz="13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br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age_avg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}</a:t>
            </a:r>
            <a:r>
              <a:rPr lang="ko-KR" altLang="en-US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세</a:t>
            </a:r>
            <a:r>
              <a:rPr lang="en-US" altLang="ko-KR" sz="13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&lt;/div&gt;'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).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add_to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r>
              <a:rPr lang="en-US" altLang="ko-KR" sz="13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지도 생성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</a:t>
            </a: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</a:t>
            </a: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</a:t>
            </a: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3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지도 출력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3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seoul_map_total.save</a:t>
            </a: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('seoul_map_total.html')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3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seoul_map_male.save</a:t>
            </a: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('seoul_map_male.html')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300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seoul_map_female.save</a:t>
            </a:r>
            <a:r>
              <a:rPr lang="en-US" altLang="ko-KR" sz="13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('seoul_map_female.html')</a:t>
            </a:r>
          </a:p>
        </p:txBody>
      </p:sp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0035DDBC-C0C8-569C-45BB-76540E12B603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자치구별 평균 연령대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지도 시각화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lang="ko-KR" altLang="en-US"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0B6B1EA-8E34-5AE4-917E-B27D499D2A4F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BBA95CF-9723-2EE5-F00E-E01B06CCD1EF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161;p9">
              <a:extLst>
                <a:ext uri="{FF2B5EF4-FFF2-40B4-BE49-F238E27FC236}">
                  <a16:creationId xmlns:a16="http://schemas.microsoft.com/office/drawing/2014/main" id="{B99AE855-027B-3DA9-67E2-6BDE41DC364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C67F8F62-9BDC-83E3-0112-B6AC7943C903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560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60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프로젝트</a:t>
              </a:r>
              <a:r>
                <a:rPr 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</a:t>
              </a:r>
              <a:r>
                <a:rPr lang="ko-KR" altLang="en-US" sz="60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선정</a:t>
              </a:r>
              <a:r>
                <a:rPr 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</a:t>
              </a:r>
              <a:r>
                <a:rPr lang="en-US" sz="60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배경</a:t>
              </a:r>
              <a:r>
                <a:rPr 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및 </a:t>
              </a:r>
              <a:r>
                <a:rPr lang="en-US" sz="60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목표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01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58585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759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261" y="5115791"/>
            <a:ext cx="5040000" cy="4679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4" name="Google Shape;224;p6"/>
          <p:cNvSpPr txBox="1"/>
          <p:nvPr/>
        </p:nvSpPr>
        <p:spPr>
          <a:xfrm>
            <a:off x="505905" y="970964"/>
            <a:ext cx="644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상관관계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(1)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25" name="Google Shape;225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44764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7" name="Google Shape;227;p6"/>
          <p:cNvSpPr txBox="1"/>
          <p:nvPr/>
        </p:nvSpPr>
        <p:spPr>
          <a:xfrm>
            <a:off x="3266989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[ 20대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28" name="Google Shape;228;p6"/>
          <p:cNvSpPr txBox="1"/>
          <p:nvPr/>
        </p:nvSpPr>
        <p:spPr>
          <a:xfrm>
            <a:off x="9015490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[ 30대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29" name="Google Shape;229;p6"/>
          <p:cNvSpPr txBox="1"/>
          <p:nvPr/>
        </p:nvSpPr>
        <p:spPr>
          <a:xfrm>
            <a:off x="14763992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[ 40대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33" name="Google Shape;233;p6"/>
          <p:cNvSpPr txBox="1"/>
          <p:nvPr/>
        </p:nvSpPr>
        <p:spPr>
          <a:xfrm>
            <a:off x="6159263" y="1024513"/>
            <a:ext cx="8853750" cy="55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상관계수가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“0.7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이상”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으로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Feature들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간의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관계가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높음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을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알 수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있다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  <p:sp>
        <p:nvSpPr>
          <p:cNvPr id="235" name="Google Shape;235;p6"/>
          <p:cNvSpPr txBox="1"/>
          <p:nvPr/>
        </p:nvSpPr>
        <p:spPr>
          <a:xfrm>
            <a:off x="4230450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6" name="Google Shape;236;p6"/>
          <p:cNvSpPr txBox="1"/>
          <p:nvPr/>
        </p:nvSpPr>
        <p:spPr>
          <a:xfrm>
            <a:off x="520608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7" name="Google Shape;237;p6"/>
          <p:cNvSpPr txBox="1"/>
          <p:nvPr/>
        </p:nvSpPr>
        <p:spPr>
          <a:xfrm>
            <a:off x="3267000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8" name="Google Shape;238;p6"/>
          <p:cNvSpPr txBox="1"/>
          <p:nvPr/>
        </p:nvSpPr>
        <p:spPr>
          <a:xfrm>
            <a:off x="3740850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9" name="Google Shape;239;p6"/>
          <p:cNvSpPr txBox="1"/>
          <p:nvPr/>
        </p:nvSpPr>
        <p:spPr>
          <a:xfrm>
            <a:off x="2793150" y="627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6"/>
          <p:cNvSpPr txBox="1"/>
          <p:nvPr/>
        </p:nvSpPr>
        <p:spPr>
          <a:xfrm>
            <a:off x="520608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6"/>
          <p:cNvSpPr txBox="1"/>
          <p:nvPr/>
        </p:nvSpPr>
        <p:spPr>
          <a:xfrm>
            <a:off x="2793150" y="6746513"/>
            <a:ext cx="47385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6"/>
          <p:cNvSpPr txBox="1"/>
          <p:nvPr/>
        </p:nvSpPr>
        <p:spPr>
          <a:xfrm>
            <a:off x="2319300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6"/>
          <p:cNvSpPr txBox="1"/>
          <p:nvPr/>
        </p:nvSpPr>
        <p:spPr>
          <a:xfrm>
            <a:off x="1094313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4" name="Google Shape;244;p6"/>
          <p:cNvSpPr txBox="1"/>
          <p:nvPr/>
        </p:nvSpPr>
        <p:spPr>
          <a:xfrm>
            <a:off x="854163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5" name="Google Shape;245;p6"/>
          <p:cNvSpPr txBox="1"/>
          <p:nvPr/>
        </p:nvSpPr>
        <p:spPr>
          <a:xfrm>
            <a:off x="2319300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6" name="Google Shape;246;p6"/>
          <p:cNvSpPr txBox="1"/>
          <p:nvPr/>
        </p:nvSpPr>
        <p:spPr>
          <a:xfrm>
            <a:off x="10017038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7" name="Google Shape;247;p6"/>
          <p:cNvSpPr txBox="1"/>
          <p:nvPr/>
        </p:nvSpPr>
        <p:spPr>
          <a:xfrm>
            <a:off x="1094313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8" name="Google Shape;248;p6"/>
          <p:cNvSpPr txBox="1"/>
          <p:nvPr/>
        </p:nvSpPr>
        <p:spPr>
          <a:xfrm>
            <a:off x="854163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" name="Google Shape;249;p6"/>
          <p:cNvSpPr txBox="1"/>
          <p:nvPr/>
        </p:nvSpPr>
        <p:spPr>
          <a:xfrm>
            <a:off x="8092875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6"/>
          <p:cNvSpPr txBox="1"/>
          <p:nvPr/>
        </p:nvSpPr>
        <p:spPr>
          <a:xfrm>
            <a:off x="8092875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1" name="Google Shape;251;p6"/>
          <p:cNvSpPr txBox="1"/>
          <p:nvPr/>
        </p:nvSpPr>
        <p:spPr>
          <a:xfrm>
            <a:off x="8074613" y="5735963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6"/>
          <p:cNvSpPr txBox="1"/>
          <p:nvPr/>
        </p:nvSpPr>
        <p:spPr>
          <a:xfrm>
            <a:off x="10017038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6"/>
          <p:cNvSpPr txBox="1"/>
          <p:nvPr/>
        </p:nvSpPr>
        <p:spPr>
          <a:xfrm>
            <a:off x="13824038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4" name="Google Shape;254;p6"/>
          <p:cNvSpPr txBox="1"/>
          <p:nvPr/>
        </p:nvSpPr>
        <p:spPr>
          <a:xfrm>
            <a:off x="15765525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5" name="Google Shape;255;p6"/>
          <p:cNvSpPr txBox="1"/>
          <p:nvPr/>
        </p:nvSpPr>
        <p:spPr>
          <a:xfrm>
            <a:off x="14297888" y="820762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6" name="Google Shape;256;p6"/>
          <p:cNvSpPr txBox="1"/>
          <p:nvPr/>
        </p:nvSpPr>
        <p:spPr>
          <a:xfrm>
            <a:off x="14297888" y="7250063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7" name="Google Shape;257;p6"/>
          <p:cNvSpPr txBox="1"/>
          <p:nvPr/>
        </p:nvSpPr>
        <p:spPr>
          <a:xfrm>
            <a:off x="13793400" y="7250063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8" name="Google Shape;258;p6"/>
          <p:cNvSpPr txBox="1"/>
          <p:nvPr/>
        </p:nvSpPr>
        <p:spPr>
          <a:xfrm>
            <a:off x="16680188" y="72082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9" name="Google Shape;259;p6"/>
          <p:cNvSpPr txBox="1"/>
          <p:nvPr/>
        </p:nvSpPr>
        <p:spPr>
          <a:xfrm>
            <a:off x="15765525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0" name="Google Shape;260;p6"/>
          <p:cNvSpPr txBox="1"/>
          <p:nvPr/>
        </p:nvSpPr>
        <p:spPr>
          <a:xfrm>
            <a:off x="16680188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6"/>
          <p:cNvSpPr txBox="1"/>
          <p:nvPr/>
        </p:nvSpPr>
        <p:spPr>
          <a:xfrm>
            <a:off x="16680188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6"/>
          <p:cNvSpPr txBox="1"/>
          <p:nvPr/>
        </p:nvSpPr>
        <p:spPr>
          <a:xfrm>
            <a:off x="15765525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6"/>
          <p:cNvSpPr txBox="1"/>
          <p:nvPr/>
        </p:nvSpPr>
        <p:spPr>
          <a:xfrm>
            <a:off x="13824038" y="5778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6"/>
          <p:cNvSpPr txBox="1"/>
          <p:nvPr/>
        </p:nvSpPr>
        <p:spPr>
          <a:xfrm>
            <a:off x="14328225" y="52839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3F7601C-B35F-4177-7734-9E3155F1DA2F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A5818434-5C48-F11D-265D-02306BB54751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9" name="Google Shape;161;p9">
              <a:extLst>
                <a:ext uri="{FF2B5EF4-FFF2-40B4-BE49-F238E27FC236}">
                  <a16:creationId xmlns:a16="http://schemas.microsoft.com/office/drawing/2014/main" id="{56E72827-4703-C0BF-484F-F7888258781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0" name="사각형: 둥근 위쪽 모서리 9">
              <a:extLst>
                <a:ext uri="{FF2B5EF4-FFF2-40B4-BE49-F238E27FC236}">
                  <a16:creationId xmlns:a16="http://schemas.microsoft.com/office/drawing/2014/main" id="{CDC24E35-25C4-F9B8-4938-102ACDB52751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0656D9E-5EAA-96B0-9867-094CA8F111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3600131"/>
              </p:ext>
            </p:extLst>
          </p:nvPr>
        </p:nvGraphicFramePr>
        <p:xfrm>
          <a:off x="2519338" y="2272040"/>
          <a:ext cx="2916873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784668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 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상관관계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FAA96A7-4618-9835-0236-767593427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327540"/>
              </p:ext>
            </p:extLst>
          </p:nvPr>
        </p:nvGraphicFramePr>
        <p:xfrm>
          <a:off x="8175650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서비스 음의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음의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E55599-2C05-B845-256B-437F6353B7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210925"/>
              </p:ext>
            </p:extLst>
          </p:nvPr>
        </p:nvGraphicFramePr>
        <p:xfrm>
          <a:off x="13356005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유의미한</a:t>
                      </a:r>
                      <a:endParaRPr lang="en-US" altLang="ko-KR" sz="1200" b="1" dirty="0">
                        <a:solidFill>
                          <a:srgbClr val="4472C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상관관계</a:t>
                      </a:r>
                      <a:endParaRPr lang="en-US" altLang="ko-KR" sz="1200" b="1" dirty="0">
                        <a:solidFill>
                          <a:srgbClr val="4472C4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없음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73763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3803311"/>
                  </a:ext>
                </a:extLst>
              </a:tr>
              <a:tr h="17201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solidFill>
                          <a:srgbClr val="073763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2937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47759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5" name="Google Shape;275;p7"/>
          <p:cNvSpPr txBox="1"/>
          <p:nvPr/>
        </p:nvSpPr>
        <p:spPr>
          <a:xfrm>
            <a:off x="505905" y="970964"/>
            <a:ext cx="644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상관관계</a:t>
            </a:r>
            <a:r>
              <a:rPr 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(2)</a:t>
            </a:r>
            <a:endParaRPr sz="30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276" name="Google Shape;276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96261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9" name="Google Shape;279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44764" y="5115791"/>
            <a:ext cx="5040000" cy="468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80" name="Google Shape;280;p7"/>
          <p:cNvSpPr txBox="1"/>
          <p:nvPr/>
        </p:nvSpPr>
        <p:spPr>
          <a:xfrm>
            <a:off x="3266989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[ 50대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81" name="Google Shape;281;p7"/>
          <p:cNvSpPr txBox="1"/>
          <p:nvPr/>
        </p:nvSpPr>
        <p:spPr>
          <a:xfrm>
            <a:off x="9015490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[ 60대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82" name="Google Shape;282;p7"/>
          <p:cNvSpPr txBox="1"/>
          <p:nvPr/>
        </p:nvSpPr>
        <p:spPr>
          <a:xfrm>
            <a:off x="14763992" y="4591587"/>
            <a:ext cx="1001546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ctr"/>
            <a:r>
              <a:rPr 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[ 70대 ]</a:t>
            </a:r>
            <a:endParaRPr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86" name="Google Shape;286;p7"/>
          <p:cNvSpPr txBox="1"/>
          <p:nvPr/>
        </p:nvSpPr>
        <p:spPr>
          <a:xfrm>
            <a:off x="4268550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7" name="Google Shape;287;p7"/>
          <p:cNvSpPr txBox="1"/>
          <p:nvPr/>
        </p:nvSpPr>
        <p:spPr>
          <a:xfrm>
            <a:off x="5232750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7"/>
          <p:cNvSpPr txBox="1"/>
          <p:nvPr/>
        </p:nvSpPr>
        <p:spPr>
          <a:xfrm>
            <a:off x="4268550" y="5777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9" name="Google Shape;289;p7"/>
          <p:cNvSpPr txBox="1"/>
          <p:nvPr/>
        </p:nvSpPr>
        <p:spPr>
          <a:xfrm>
            <a:off x="4742400" y="5777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0" name="Google Shape;290;p7"/>
          <p:cNvSpPr txBox="1"/>
          <p:nvPr/>
        </p:nvSpPr>
        <p:spPr>
          <a:xfrm>
            <a:off x="4741238" y="67498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1" name="Google Shape;291;p7"/>
          <p:cNvSpPr txBox="1"/>
          <p:nvPr/>
        </p:nvSpPr>
        <p:spPr>
          <a:xfrm>
            <a:off x="5232750" y="7244888"/>
            <a:ext cx="47385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2" name="Google Shape;292;p7"/>
          <p:cNvSpPr txBox="1"/>
          <p:nvPr/>
        </p:nvSpPr>
        <p:spPr>
          <a:xfrm>
            <a:off x="10490888" y="67498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7"/>
          <p:cNvSpPr txBox="1"/>
          <p:nvPr/>
        </p:nvSpPr>
        <p:spPr>
          <a:xfrm>
            <a:off x="10017038" y="575587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7"/>
          <p:cNvSpPr txBox="1"/>
          <p:nvPr/>
        </p:nvSpPr>
        <p:spPr>
          <a:xfrm>
            <a:off x="10017038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7"/>
          <p:cNvSpPr txBox="1"/>
          <p:nvPr/>
        </p:nvSpPr>
        <p:spPr>
          <a:xfrm>
            <a:off x="14333213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p7"/>
          <p:cNvSpPr txBox="1"/>
          <p:nvPr/>
        </p:nvSpPr>
        <p:spPr>
          <a:xfrm>
            <a:off x="10978257" y="72282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7" name="Google Shape;297;p7"/>
          <p:cNvSpPr txBox="1"/>
          <p:nvPr/>
        </p:nvSpPr>
        <p:spPr>
          <a:xfrm>
            <a:off x="15291675" y="52630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8" name="Google Shape;298;p7"/>
          <p:cNvSpPr txBox="1"/>
          <p:nvPr/>
        </p:nvSpPr>
        <p:spPr>
          <a:xfrm>
            <a:off x="15765525" y="5260857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9" name="Google Shape;299;p7"/>
          <p:cNvSpPr txBox="1"/>
          <p:nvPr/>
        </p:nvSpPr>
        <p:spPr>
          <a:xfrm>
            <a:off x="16723763" y="528213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0" name="Google Shape;300;p7"/>
          <p:cNvSpPr txBox="1"/>
          <p:nvPr/>
        </p:nvSpPr>
        <p:spPr>
          <a:xfrm>
            <a:off x="15291675" y="575587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1" name="Google Shape;301;p7"/>
          <p:cNvSpPr txBox="1"/>
          <p:nvPr/>
        </p:nvSpPr>
        <p:spPr>
          <a:xfrm>
            <a:off x="15765525" y="5755875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2" name="Google Shape;302;p7"/>
          <p:cNvSpPr txBox="1"/>
          <p:nvPr/>
        </p:nvSpPr>
        <p:spPr>
          <a:xfrm>
            <a:off x="16723763" y="5777138"/>
            <a:ext cx="473850" cy="4617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3" name="Google Shape;303;p7"/>
          <p:cNvSpPr txBox="1"/>
          <p:nvPr/>
        </p:nvSpPr>
        <p:spPr>
          <a:xfrm>
            <a:off x="16723763" y="6749888"/>
            <a:ext cx="473850" cy="495000"/>
          </a:xfrm>
          <a:prstGeom prst="rect">
            <a:avLst/>
          </a:prstGeom>
          <a:noFill/>
          <a:ln w="3810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37138" tIns="137138" rIns="137138" bIns="137138" anchor="t" anchorCtr="0">
            <a:noAutofit/>
          </a:bodyPr>
          <a:lstStyle/>
          <a:p>
            <a:endParaRPr sz="4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DCD86F2-922C-3B3F-18A8-CB9B4333DAC2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826035B-02FA-038B-547F-5A3581F3FA5A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8" name="Google Shape;161;p9">
              <a:extLst>
                <a:ext uri="{FF2B5EF4-FFF2-40B4-BE49-F238E27FC236}">
                  <a16:creationId xmlns:a16="http://schemas.microsoft.com/office/drawing/2014/main" id="{975CD096-38AC-1FB0-BD0B-7695035F43B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9" name="사각형: 둥근 위쪽 모서리 8">
              <a:extLst>
                <a:ext uri="{FF2B5EF4-FFF2-40B4-BE49-F238E27FC236}">
                  <a16:creationId xmlns:a16="http://schemas.microsoft.com/office/drawing/2014/main" id="{53575FE0-4AAC-4EA8-CE1A-FE76C3090ADA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92036F6-6C39-67FB-C961-C7CFD9CE74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1292063"/>
              </p:ext>
            </p:extLst>
          </p:nvPr>
        </p:nvGraphicFramePr>
        <p:xfrm>
          <a:off x="2519338" y="2272040"/>
          <a:ext cx="2916873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1132205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784668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상관관계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32D408B-4DE6-583C-51EB-4A8862C28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679896"/>
              </p:ext>
            </p:extLst>
          </p:nvPr>
        </p:nvGraphicFramePr>
        <p:xfrm>
          <a:off x="8175650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낮은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4496E3-830F-1F0F-9ED8-FD6AFEB0E1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8698322"/>
              </p:ext>
            </p:extLst>
          </p:nvPr>
        </p:nvGraphicFramePr>
        <p:xfrm>
          <a:off x="13830064" y="2272040"/>
          <a:ext cx="2923222" cy="1920240"/>
        </p:xfrm>
        <a:graphic>
          <a:graphicData uri="http://schemas.openxmlformats.org/drawingml/2006/table">
            <a:tbl>
              <a:tblPr firstRow="1" bandRow="1">
                <a:tableStyleId>{F8E716E5-57A4-4A9B-901A-054E3F1CF6AC}</a:tableStyleId>
              </a:tblPr>
              <a:tblGrid>
                <a:gridCol w="997267">
                  <a:extLst>
                    <a:ext uri="{9D8B030D-6E8A-4147-A177-3AD203B41FA5}">
                      <a16:colId xmlns:a16="http://schemas.microsoft.com/office/drawing/2014/main" val="1113539091"/>
                    </a:ext>
                  </a:extLst>
                </a:gridCol>
                <a:gridCol w="1925955">
                  <a:extLst>
                    <a:ext uri="{9D8B030D-6E8A-4147-A177-3AD203B41FA5}">
                      <a16:colId xmlns:a16="http://schemas.microsoft.com/office/drawing/2014/main" val="33760560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게임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금융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동영상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방송</a:t>
                      </a:r>
                      <a:r>
                        <a:rPr lang="en-US" altLang="ko-KR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200" b="1" dirty="0">
                          <a:solidFill>
                            <a:schemeClr val="dk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9330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0267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배달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모든 서비스 음의 상관관계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609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664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동영상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방송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2474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유튜브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쇼핑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게임</a:t>
                      </a:r>
                      <a:r>
                        <a:rPr lang="en-US" altLang="ko-KR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200" b="1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금융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823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넷플릭스</a:t>
                      </a:r>
                      <a:endParaRPr lang="ko-KR" altLang="en-US" sz="1200" b="1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rgbClr val="4472C4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높은 상관관계 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737769"/>
                  </a:ext>
                </a:extLst>
              </a:tr>
            </a:tbl>
          </a:graphicData>
        </a:graphic>
      </p:graphicFrame>
      <p:sp>
        <p:nvSpPr>
          <p:cNvPr id="10" name="Google Shape;233;p6">
            <a:extLst>
              <a:ext uri="{FF2B5EF4-FFF2-40B4-BE49-F238E27FC236}">
                <a16:creationId xmlns:a16="http://schemas.microsoft.com/office/drawing/2014/main" id="{8FA2C414-D744-7325-0EE4-E7C9C2BEADAC}"/>
              </a:ext>
            </a:extLst>
          </p:cNvPr>
          <p:cNvSpPr txBox="1"/>
          <p:nvPr/>
        </p:nvSpPr>
        <p:spPr>
          <a:xfrm>
            <a:off x="6159263" y="1024513"/>
            <a:ext cx="8853750" cy="5539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38" tIns="137138" rIns="137138" bIns="137138" anchor="t" anchorCtr="0">
            <a:spAutoFit/>
          </a:bodyPr>
          <a:lstStyle/>
          <a:p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상관계수가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“0.7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이상”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으로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Feature들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간의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상관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관계가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</a:t>
            </a:r>
            <a:r>
              <a:rPr lang="en-US" b="1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높음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을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알 수 </a:t>
            </a:r>
            <a:r>
              <a:rPr lang="en-US" sz="1600" b="1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있다</a:t>
            </a:r>
            <a:r>
              <a:rPr lang="en-US" sz="16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.</a:t>
            </a:r>
            <a:endParaRPr sz="1600" b="1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72034697-3698-7383-EC2B-D089BADCCD8A}"/>
              </a:ext>
            </a:extLst>
          </p:cNvPr>
          <p:cNvSpPr txBox="1"/>
          <p:nvPr/>
        </p:nvSpPr>
        <p:spPr>
          <a:xfrm>
            <a:off x="505904" y="970963"/>
            <a:ext cx="7636609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Code_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연령대별 서비스 상관관계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히트맵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</a:t>
            </a:r>
            <a:endParaRPr lang="ko-KR" altLang="en-US" sz="3000" b="1" i="0" u="none" strike="noStrike" cap="none" dirty="0">
              <a:solidFill>
                <a:srgbClr val="DC494A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68512D6-F832-03D8-FDD5-C13CB0ABB5F6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'10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].apply(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10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연령대 컬럼 생성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from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sklearn.preprocessing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StandardScaler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63DD758-89E4-E9BD-8463-BA7317B7A290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8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age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average_df_col_hit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average_df_col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'10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연령대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*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scaler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StandardScaler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age[[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  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</a:t>
            </a:r>
            <a:endParaRPr lang="ko-KR" altLang="en-US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scaler.fit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14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상관계수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sv.corr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plot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plt.figure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figsize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=(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8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sns.heatmap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annot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cmap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coolwarm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fmt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'.2f'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plt.title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'{}0</a:t>
            </a:r>
            <a:r>
              <a:rPr lang="ko-KR" altLang="en-US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대의 각 서비스 별 상관관계</a:t>
            </a:r>
            <a:r>
              <a:rPr lang="en-US" altLang="ko-KR" sz="14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r>
              <a:rPr lang="en-US" altLang="ko-KR" sz="1400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format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plt.show</a:t>
            </a:r>
            <a:r>
              <a:rPr lang="en-US" altLang="ko-KR" sz="14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D516DE8-50FC-2DEE-6931-4F8F96BB45A8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77086C6-20AC-3F40-7DE0-DDA063DDE3C4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0" name="Google Shape;161;p9">
              <a:extLst>
                <a:ext uri="{FF2B5EF4-FFF2-40B4-BE49-F238E27FC236}">
                  <a16:creationId xmlns:a16="http://schemas.microsoft.com/office/drawing/2014/main" id="{A6CBC795-8853-4583-BF89-D9C975F7ED14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현황 분석 및 데이터 시각화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11" name="사각형: 둥근 위쪽 모서리 10">
              <a:extLst>
                <a:ext uri="{FF2B5EF4-FFF2-40B4-BE49-F238E27FC236}">
                  <a16:creationId xmlns:a16="http://schemas.microsoft.com/office/drawing/2014/main" id="{2D0D3A7B-B27A-0D64-5C1C-7E6E47EDCF26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05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시스템 모델링</a:t>
              </a:r>
              <a:endParaRPr lang="ko-KR" altLang="en-US" sz="28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06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27110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0"/>
          <p:cNvSpPr txBox="1"/>
          <p:nvPr/>
        </p:nvSpPr>
        <p:spPr>
          <a:xfrm>
            <a:off x="505904" y="970963"/>
            <a:ext cx="8434895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B2479B3-EF4E-5EA5-2EDE-87B01A9E5FCD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525" name="Google Shape;525;p50"/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나눔고딕" panose="020D0604000000000000" pitchFamily="50" charset="-127"/>
              </a:endParaRPr>
            </a:p>
          </p:txBody>
        </p:sp>
        <p:sp>
          <p:nvSpPr>
            <p:cNvPr id="526" name="Google Shape;526;p50"/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27" name="Google Shape;527;p50"/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31" name="Google Shape;531;p50"/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532" name="Google Shape;532;p50"/>
          <p:cNvSpPr txBox="1"/>
          <p:nvPr/>
        </p:nvSpPr>
        <p:spPr>
          <a:xfrm>
            <a:off x="3312395" y="5439694"/>
            <a:ext cx="12763200" cy="1846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2.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endParaRPr lang="en-US" sz="4000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사용일수에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따른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“Top N recommendation”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endParaRPr sz="3000" dirty="0">
              <a:latin typeface="나눔고딕" panose="020D0604000000000000" pitchFamily="50" charset="-127"/>
            </a:endParaRPr>
          </a:p>
        </p:txBody>
      </p:sp>
      <p:sp>
        <p:nvSpPr>
          <p:cNvPr id="2" name="Google Shape;532;p50">
            <a:extLst>
              <a:ext uri="{FF2B5EF4-FFF2-40B4-BE49-F238E27FC236}">
                <a16:creationId xmlns:a16="http://schemas.microsoft.com/office/drawing/2014/main" id="{E9D81E76-B9AF-BF89-1DB8-C9DC8ED246BC}"/>
              </a:ext>
            </a:extLst>
          </p:cNvPr>
          <p:cNvSpPr txBox="1"/>
          <p:nvPr/>
        </p:nvSpPr>
        <p:spPr>
          <a:xfrm>
            <a:off x="3312395" y="3001801"/>
            <a:ext cx="12763200" cy="2539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1.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4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endParaRPr sz="4000" b="0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38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</a:pPr>
            <a:r>
              <a:rPr lang="en-US" sz="3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</a:t>
            </a:r>
            <a:r>
              <a:rPr lang="en-US" sz="36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트렌드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기반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en-US" sz="3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endParaRPr sz="3000" dirty="0">
              <a:latin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latin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"/>
          <p:cNvSpPr txBox="1"/>
          <p:nvPr/>
        </p:nvSpPr>
        <p:spPr>
          <a:xfrm>
            <a:off x="1366345" y="2306123"/>
            <a:ext cx="162870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입력하면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개개인의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알고리즘에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뜰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높은</a:t>
            </a:r>
            <a:r>
              <a:rPr 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순”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으로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CF3A34-746E-230F-A6E3-543349933A57}"/>
              </a:ext>
            </a:extLst>
          </p:cNvPr>
          <p:cNvGrpSpPr/>
          <p:nvPr/>
        </p:nvGrpSpPr>
        <p:grpSpPr>
          <a:xfrm>
            <a:off x="1235075" y="5580275"/>
            <a:ext cx="4320000" cy="3884400"/>
            <a:chOff x="1235075" y="4992952"/>
            <a:chExt cx="4320000" cy="3884400"/>
          </a:xfrm>
        </p:grpSpPr>
        <p:sp>
          <p:nvSpPr>
            <p:cNvPr id="544" name="Google Shape;544;p51"/>
            <p:cNvSpPr/>
            <p:nvPr/>
          </p:nvSpPr>
          <p:spPr>
            <a:xfrm>
              <a:off x="1235075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48" name="Google Shape;548;p51"/>
            <p:cNvSpPr/>
            <p:nvPr/>
          </p:nvSpPr>
          <p:spPr>
            <a:xfrm>
              <a:off x="1461375" y="5261900"/>
              <a:ext cx="3847800" cy="3346800"/>
            </a:xfrm>
            <a:prstGeom prst="roundRect">
              <a:avLst>
                <a:gd name="adj" fmla="val 12491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추천</a:t>
              </a: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endParaRPr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월별로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사용일수에</a:t>
              </a:r>
              <a:endParaRPr lang="en-US" sz="2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가중치를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부여하여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개인별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추천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제공</a:t>
              </a:r>
              <a:endParaRPr sz="22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4B4B7E2-2E11-791E-E040-94259605AF38}"/>
              </a:ext>
            </a:extLst>
          </p:cNvPr>
          <p:cNvGrpSpPr/>
          <p:nvPr/>
        </p:nvGrpSpPr>
        <p:grpSpPr>
          <a:xfrm>
            <a:off x="7349919" y="5580275"/>
            <a:ext cx="4320000" cy="3884400"/>
            <a:chOff x="6893124" y="4992952"/>
            <a:chExt cx="4320000" cy="3884400"/>
          </a:xfrm>
        </p:grpSpPr>
        <p:sp>
          <p:nvSpPr>
            <p:cNvPr id="546" name="Google Shape;546;p51"/>
            <p:cNvSpPr/>
            <p:nvPr/>
          </p:nvSpPr>
          <p:spPr>
            <a:xfrm>
              <a:off x="6893124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49" name="Google Shape;549;p51"/>
            <p:cNvSpPr/>
            <p:nvPr/>
          </p:nvSpPr>
          <p:spPr>
            <a:xfrm>
              <a:off x="7129150" y="5261900"/>
              <a:ext cx="3847800" cy="3346800"/>
            </a:xfrm>
            <a:prstGeom prst="roundRect">
              <a:avLst>
                <a:gd name="adj" fmla="val 1076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데이터</a:t>
              </a: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시각화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서비스별로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이용추이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그래프</a:t>
              </a:r>
              <a:endParaRPr lang="en-US" sz="2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함께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보여줌</a:t>
              </a:r>
              <a:endParaRPr sz="22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42DFAC0-B0D8-BD1B-4701-2DBD832255D6}"/>
              </a:ext>
            </a:extLst>
          </p:cNvPr>
          <p:cNvGrpSpPr/>
          <p:nvPr/>
        </p:nvGrpSpPr>
        <p:grpSpPr>
          <a:xfrm>
            <a:off x="13464763" y="5580273"/>
            <a:ext cx="4320000" cy="3884400"/>
            <a:chOff x="13464763" y="4992950"/>
            <a:chExt cx="4320000" cy="3884400"/>
          </a:xfrm>
        </p:grpSpPr>
        <p:sp>
          <p:nvSpPr>
            <p:cNvPr id="545" name="Google Shape;545;p51"/>
            <p:cNvSpPr/>
            <p:nvPr/>
          </p:nvSpPr>
          <p:spPr>
            <a:xfrm>
              <a:off x="13464763" y="4992950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13700863" y="5261900"/>
              <a:ext cx="3847800" cy="3346800"/>
            </a:xfrm>
            <a:prstGeom prst="roundRect">
              <a:avLst>
                <a:gd name="adj" fmla="val 885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기대효과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개인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맞춤형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광고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추천으로</a:t>
              </a:r>
              <a:endParaRPr lang="en-US" sz="22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고객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만족도</a:t>
              </a:r>
              <a:r>
                <a:rPr lang="en-US" sz="2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와</a:t>
              </a:r>
              <a:r>
                <a:rPr 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광고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효과</a:t>
              </a:r>
              <a:r>
                <a:rPr 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극대화</a:t>
              </a:r>
              <a:endParaRPr sz="2400" b="0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551" name="Google Shape;551;p51"/>
          <p:cNvSpPr/>
          <p:nvPr/>
        </p:nvSpPr>
        <p:spPr>
          <a:xfrm>
            <a:off x="6079897" y="70564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552" name="Google Shape;552;p51"/>
          <p:cNvSpPr/>
          <p:nvPr/>
        </p:nvSpPr>
        <p:spPr>
          <a:xfrm>
            <a:off x="12194741" y="71569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" name="Google Shape;541;p51">
            <a:extLst>
              <a:ext uri="{FF2B5EF4-FFF2-40B4-BE49-F238E27FC236}">
                <a16:creationId xmlns:a16="http://schemas.microsoft.com/office/drawing/2014/main" id="{391B13D4-2950-0C37-D9D2-DB5C97D63FF8}"/>
              </a:ext>
            </a:extLst>
          </p:cNvPr>
          <p:cNvSpPr txBox="1"/>
          <p:nvPr/>
        </p:nvSpPr>
        <p:spPr>
          <a:xfrm>
            <a:off x="5059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1C5F10B-3953-8CFF-0024-C807BAAA93BE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12" name="Google Shape;525;p50">
              <a:extLst>
                <a:ext uri="{FF2B5EF4-FFF2-40B4-BE49-F238E27FC236}">
                  <a16:creationId xmlns:a16="http://schemas.microsoft.com/office/drawing/2014/main" id="{CEC33B45-7DAA-BF79-73C9-5A9D9032C279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3" name="Google Shape;526;p50">
              <a:extLst>
                <a:ext uri="{FF2B5EF4-FFF2-40B4-BE49-F238E27FC236}">
                  <a16:creationId xmlns:a16="http://schemas.microsoft.com/office/drawing/2014/main" id="{01586794-E309-9810-6103-F54EAF7F1B8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4" name="Google Shape;527;p50">
              <a:extLst>
                <a:ext uri="{FF2B5EF4-FFF2-40B4-BE49-F238E27FC236}">
                  <a16:creationId xmlns:a16="http://schemas.microsoft.com/office/drawing/2014/main" id="{48140E9E-207F-1B3C-2A83-2C6310821F0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531;p50">
              <a:extLst>
                <a:ext uri="{FF2B5EF4-FFF2-40B4-BE49-F238E27FC236}">
                  <a16:creationId xmlns:a16="http://schemas.microsoft.com/office/drawing/2014/main" id="{DA0C3018-B620-8BC2-A2DB-78BC693EF62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D3C9068-073D-87B7-2F8C-54B50B8E938E}"/>
              </a:ext>
            </a:extLst>
          </p:cNvPr>
          <p:cNvSpPr/>
          <p:nvPr/>
        </p:nvSpPr>
        <p:spPr>
          <a:xfrm flipV="1">
            <a:off x="1230397" y="5180694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52"/>
          <p:cNvSpPr txBox="1"/>
          <p:nvPr/>
        </p:nvSpPr>
        <p:spPr>
          <a:xfrm>
            <a:off x="1662614" y="2306123"/>
            <a:ext cx="16287000" cy="2354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뿐만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아니라</a:t>
            </a:r>
            <a:endParaRPr lang="en-US" sz="2800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사용일수의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분포가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상이”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하게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나타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</a:t>
            </a:r>
            <a:r>
              <a:rPr lang="en-US" altLang="ko-KR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따라서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월별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4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을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진행하는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것이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최종</a:t>
            </a:r>
            <a:r>
              <a:rPr lang="en-US" sz="34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4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목적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이다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566" name="Google Shape;56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4883" y="5068404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5" name="Google Shape;565;p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74327" y="5068412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70" name="Google Shape;570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30398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8" name="Google Shape;568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8256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7" name="Google Shape;567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06114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71" name="Google Shape;571;p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184763" y="7304675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69" name="Google Shape;569;p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1995438" y="5068404"/>
            <a:ext cx="3600000" cy="21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00556C4A-9B8D-F05E-CF9B-7739A48723BD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6" name="Google Shape;525;p50">
              <a:extLst>
                <a:ext uri="{FF2B5EF4-FFF2-40B4-BE49-F238E27FC236}">
                  <a16:creationId xmlns:a16="http://schemas.microsoft.com/office/drawing/2014/main" id="{0DB201E5-018F-1181-0544-B74BA1BF2473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Google Shape;526;p50">
              <a:extLst>
                <a:ext uri="{FF2B5EF4-FFF2-40B4-BE49-F238E27FC236}">
                  <a16:creationId xmlns:a16="http://schemas.microsoft.com/office/drawing/2014/main" id="{9F2D7CEE-CC36-EBBA-B290-AE05E8F001E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27;p50">
              <a:extLst>
                <a:ext uri="{FF2B5EF4-FFF2-40B4-BE49-F238E27FC236}">
                  <a16:creationId xmlns:a16="http://schemas.microsoft.com/office/drawing/2014/main" id="{6DC7B388-6932-9870-E164-6AC32542C05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31;p50">
              <a:extLst>
                <a:ext uri="{FF2B5EF4-FFF2-40B4-BE49-F238E27FC236}">
                  <a16:creationId xmlns:a16="http://schemas.microsoft.com/office/drawing/2014/main" id="{BC1FB4BD-22D8-E867-980D-D9E2DDFC4CF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" name="Google Shape;541;p51">
            <a:extLst>
              <a:ext uri="{FF2B5EF4-FFF2-40B4-BE49-F238E27FC236}">
                <a16:creationId xmlns:a16="http://schemas.microsoft.com/office/drawing/2014/main" id="{9B867A04-A1C2-63EB-0563-944EEEF68950}"/>
              </a:ext>
            </a:extLst>
          </p:cNvPr>
          <p:cNvSpPr txBox="1"/>
          <p:nvPr/>
        </p:nvSpPr>
        <p:spPr>
          <a:xfrm>
            <a:off x="5059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7A1CBAC-A827-84E5-B9D5-B4E343B25A2E}"/>
              </a:ext>
            </a:extLst>
          </p:cNvPr>
          <p:cNvSpPr/>
          <p:nvPr/>
        </p:nvSpPr>
        <p:spPr>
          <a:xfrm flipV="1">
            <a:off x="1230397" y="4855509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367EE29-D8BD-E61F-7967-4A05697B1A02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062426D4-1722-D2BE-804F-BE0F2BBA9807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B4296080-5CB0-8830-E64C-0D765F256D90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DB365AD6-7E64-2CCA-B03C-3BAA93540DE1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C65F4998-1954-FFEE-C572-9592BD85F151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541;p51">
            <a:extLst>
              <a:ext uri="{FF2B5EF4-FFF2-40B4-BE49-F238E27FC236}">
                <a16:creationId xmlns:a16="http://schemas.microsoft.com/office/drawing/2014/main" id="{147B30A3-26CA-520B-BD1A-28432D97DB32}"/>
              </a:ext>
            </a:extLst>
          </p:cNvPr>
          <p:cNvSpPr txBox="1"/>
          <p:nvPr/>
        </p:nvSpPr>
        <p:spPr>
          <a:xfrm>
            <a:off x="5059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611" name="그룹 610">
            <a:extLst>
              <a:ext uri="{FF2B5EF4-FFF2-40B4-BE49-F238E27FC236}">
                <a16:creationId xmlns:a16="http://schemas.microsoft.com/office/drawing/2014/main" id="{C8E36C06-9C1E-1CE4-26A1-EB15F41F79E8}"/>
              </a:ext>
            </a:extLst>
          </p:cNvPr>
          <p:cNvGrpSpPr/>
          <p:nvPr/>
        </p:nvGrpSpPr>
        <p:grpSpPr>
          <a:xfrm>
            <a:off x="1610136" y="2027680"/>
            <a:ext cx="15784200" cy="7428108"/>
            <a:chOff x="1142467" y="2027680"/>
            <a:chExt cx="15784200" cy="7428108"/>
          </a:xfrm>
        </p:grpSpPr>
        <p:sp>
          <p:nvSpPr>
            <p:cNvPr id="584" name="Google Shape;584;p53"/>
            <p:cNvSpPr txBox="1"/>
            <p:nvPr/>
          </p:nvSpPr>
          <p:spPr>
            <a:xfrm>
              <a:off x="1142467" y="2027680"/>
              <a:ext cx="157842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“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가중치가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부여된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월별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서비스별</a:t>
              </a:r>
              <a:r>
                <a:rPr lang="en-US" sz="28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800" b="1" i="0" u="none" strike="noStrike" cap="none" dirty="0" err="1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사용일수”</a:t>
              </a:r>
              <a:r>
                <a:rPr lang="en-US" sz="24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</a:t>
              </a:r>
              <a:r>
                <a:rPr lang="en-US" sz="24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4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이용해</a:t>
              </a:r>
              <a:r>
                <a:rPr lang="en-US" sz="24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endParaRPr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grpSp>
          <p:nvGrpSpPr>
            <p:cNvPr id="608" name="그룹 607">
              <a:extLst>
                <a:ext uri="{FF2B5EF4-FFF2-40B4-BE49-F238E27FC236}">
                  <a16:creationId xmlns:a16="http://schemas.microsoft.com/office/drawing/2014/main" id="{D69F6F82-CDDB-5CEA-CE44-C46ECDDF9D33}"/>
                </a:ext>
              </a:extLst>
            </p:cNvPr>
            <p:cNvGrpSpPr/>
            <p:nvPr/>
          </p:nvGrpSpPr>
          <p:grpSpPr>
            <a:xfrm>
              <a:off x="1188368" y="3044514"/>
              <a:ext cx="15692399" cy="6411274"/>
              <a:chOff x="1877500" y="3044514"/>
              <a:chExt cx="15692399" cy="6411274"/>
            </a:xfrm>
          </p:grpSpPr>
          <p:pic>
            <p:nvPicPr>
              <p:cNvPr id="583" name="Google Shape;583;p53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4997748" y="7187938"/>
                <a:ext cx="10139099" cy="226785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cxnSp>
            <p:nvCxnSpPr>
              <p:cNvPr id="585" name="Google Shape;585;p53"/>
              <p:cNvCxnSpPr>
                <a:cxnSpLocks/>
              </p:cNvCxnSpPr>
              <p:nvPr/>
            </p:nvCxnSpPr>
            <p:spPr>
              <a:xfrm>
                <a:off x="2088746" y="5570001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6" name="Google Shape;586;p53"/>
              <p:cNvCxnSpPr>
                <a:cxnSpLocks/>
              </p:cNvCxnSpPr>
              <p:nvPr/>
            </p:nvCxnSpPr>
            <p:spPr>
              <a:xfrm>
                <a:off x="3663719" y="5569977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8" name="Google Shape;588;p53"/>
              <p:cNvCxnSpPr>
                <a:cxnSpLocks/>
              </p:cNvCxnSpPr>
              <p:nvPr/>
            </p:nvCxnSpPr>
            <p:spPr>
              <a:xfrm>
                <a:off x="4086130" y="5569977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89" name="Google Shape;589;p53"/>
              <p:cNvCxnSpPr>
                <a:cxnSpLocks/>
              </p:cNvCxnSpPr>
              <p:nvPr/>
            </p:nvCxnSpPr>
            <p:spPr>
              <a:xfrm>
                <a:off x="15177518" y="5570001"/>
                <a:ext cx="0" cy="10800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0" name="Google Shape;590;p53"/>
              <p:cNvCxnSpPr>
                <a:cxnSpLocks/>
              </p:cNvCxnSpPr>
              <p:nvPr/>
            </p:nvCxnSpPr>
            <p:spPr>
              <a:xfrm>
                <a:off x="4070750" y="5664226"/>
                <a:ext cx="11106768" cy="833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594" name="Google Shape;594;p53"/>
              <p:cNvSpPr txBox="1"/>
              <p:nvPr/>
            </p:nvSpPr>
            <p:spPr>
              <a:xfrm>
                <a:off x="7165926" y="5784201"/>
                <a:ext cx="6374400" cy="55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53"/>
              <p:cNvSpPr/>
              <p:nvPr/>
            </p:nvSpPr>
            <p:spPr>
              <a:xfrm>
                <a:off x="15216184" y="4102700"/>
                <a:ext cx="1336800" cy="4624210"/>
              </a:xfrm>
              <a:prstGeom prst="curvedLeftArrow">
                <a:avLst>
                  <a:gd name="adj1" fmla="val 25000"/>
                  <a:gd name="adj2" fmla="val 50000"/>
                  <a:gd name="adj3" fmla="val 25000"/>
                </a:avLst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cxnSp>
            <p:nvCxnSpPr>
              <p:cNvPr id="596" name="Google Shape;596;p53"/>
              <p:cNvCxnSpPr>
                <a:cxnSpLocks/>
              </p:cNvCxnSpPr>
              <p:nvPr/>
            </p:nvCxnSpPr>
            <p:spPr>
              <a:xfrm>
                <a:off x="4582787" y="7449150"/>
                <a:ext cx="3600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597" name="Google Shape;597;p53"/>
              <p:cNvCxnSpPr>
                <a:cxnSpLocks/>
              </p:cNvCxnSpPr>
              <p:nvPr/>
            </p:nvCxnSpPr>
            <p:spPr>
              <a:xfrm>
                <a:off x="4582787" y="9426293"/>
                <a:ext cx="360000" cy="0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pic>
            <p:nvPicPr>
              <p:cNvPr id="601" name="Google Shape;601;p53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088745" y="3044514"/>
                <a:ext cx="13048102" cy="247642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</p:pic>
          <p:sp>
            <p:nvSpPr>
              <p:cNvPr id="602" name="Google Shape;602;p53"/>
              <p:cNvSpPr/>
              <p:nvPr/>
            </p:nvSpPr>
            <p:spPr>
              <a:xfrm>
                <a:off x="14160500" y="3333750"/>
                <a:ext cx="963650" cy="1191253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53"/>
              <p:cNvSpPr/>
              <p:nvPr/>
            </p:nvSpPr>
            <p:spPr>
              <a:xfrm>
                <a:off x="12766150" y="4543430"/>
                <a:ext cx="1025400" cy="932859"/>
              </a:xfrm>
              <a:prstGeom prst="rect">
                <a:avLst/>
              </a:prstGeom>
              <a:noFill/>
              <a:ln w="38100" cap="flat" cmpd="sng">
                <a:solidFill>
                  <a:srgbClr val="4F81B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53"/>
              <p:cNvSpPr txBox="1"/>
              <p:nvPr/>
            </p:nvSpPr>
            <p:spPr>
              <a:xfrm>
                <a:off x="1877500" y="6519377"/>
                <a:ext cx="13470600" cy="80015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82850" tIns="182850" rIns="182850" bIns="18285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특정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자치구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연령대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성별의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고객이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“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가장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많이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사용하는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서비스</a:t>
                </a:r>
                <a:r>
                  <a:rPr lang="en-US" sz="2800" b="1" i="0" u="none" strike="noStrike" cap="none" dirty="0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800" b="1" i="0" u="none" strike="noStrike" cap="none" dirty="0" err="1">
                    <a:solidFill>
                      <a:srgbClr val="4472C4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순”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으로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추천을</a:t>
                </a:r>
                <a:r>
                  <a:rPr lang="en-US" sz="2400" b="1" i="0" u="none" strike="noStrike" cap="none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</a:t>
                </a:r>
                <a:r>
                  <a:rPr lang="en-US" sz="2400" b="1" i="0" u="none" strike="noStrike" cap="none" dirty="0" err="1"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진행함</a:t>
                </a:r>
                <a:endParaRPr sz="28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EE8CE9B-2535-64DF-F276-42BFDF6B91D0}"/>
                  </a:ext>
                </a:extLst>
              </p:cNvPr>
              <p:cNvSpPr/>
              <p:nvPr/>
            </p:nvSpPr>
            <p:spPr>
              <a:xfrm>
                <a:off x="2088746" y="3044514"/>
                <a:ext cx="1574973" cy="2496188"/>
              </a:xfrm>
              <a:prstGeom prst="rect">
                <a:avLst/>
              </a:prstGeom>
              <a:noFill/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1" name="직선 연결선 10">
                <a:extLst>
                  <a:ext uri="{FF2B5EF4-FFF2-40B4-BE49-F238E27FC236}">
                    <a16:creationId xmlns:a16="http://schemas.microsoft.com/office/drawing/2014/main" id="{5132D7F8-3854-B0E8-B34B-80E684E92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8745" y="5664226"/>
                <a:ext cx="1584000" cy="0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직사각형 12">
                <a:extLst>
                  <a:ext uri="{FF2B5EF4-FFF2-40B4-BE49-F238E27FC236}">
                    <a16:creationId xmlns:a16="http://schemas.microsoft.com/office/drawing/2014/main" id="{CEC63FCA-9DD6-8464-5886-C609AC4DDB35}"/>
                  </a:ext>
                </a:extLst>
              </p:cNvPr>
              <p:cNvSpPr/>
              <p:nvPr/>
            </p:nvSpPr>
            <p:spPr>
              <a:xfrm>
                <a:off x="3704390" y="3044514"/>
                <a:ext cx="328258" cy="2476226"/>
              </a:xfrm>
              <a:prstGeom prst="rect">
                <a:avLst/>
              </a:prstGeom>
              <a:noFill/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cxnSp>
            <p:nvCxnSpPr>
              <p:cNvPr id="18" name="Google Shape;586;p53">
                <a:extLst>
                  <a:ext uri="{FF2B5EF4-FFF2-40B4-BE49-F238E27FC236}">
                    <a16:creationId xmlns:a16="http://schemas.microsoft.com/office/drawing/2014/main" id="{8E0576A1-1DDC-07E8-E63A-BB86FEF6F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6126" y="5570001"/>
                <a:ext cx="0" cy="449799"/>
              </a:xfrm>
              <a:prstGeom prst="straightConnector1">
                <a:avLst/>
              </a:prstGeom>
              <a:noFill/>
              <a:ln w="3810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63F1466B-0F68-BE04-147B-808451600419}"/>
                  </a:ext>
                </a:extLst>
              </p:cNvPr>
              <p:cNvSpPr/>
              <p:nvPr/>
            </p:nvSpPr>
            <p:spPr>
              <a:xfrm>
                <a:off x="2055278" y="5819119"/>
                <a:ext cx="1640738" cy="33952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자치구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성별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연령대에 따라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300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가지 경우의 수</a:t>
                </a:r>
              </a:p>
            </p:txBody>
          </p:sp>
          <p:cxnSp>
            <p:nvCxnSpPr>
              <p:cNvPr id="23" name="직선 연결선 22">
                <a:extLst>
                  <a:ext uri="{FF2B5EF4-FFF2-40B4-BE49-F238E27FC236}">
                    <a16:creationId xmlns:a16="http://schemas.microsoft.com/office/drawing/2014/main" id="{5EABCF9D-BD98-B320-2885-CE05ECAB4E94}"/>
                  </a:ext>
                </a:extLst>
              </p:cNvPr>
              <p:cNvCxnSpPr/>
              <p:nvPr/>
            </p:nvCxnSpPr>
            <p:spPr>
              <a:xfrm>
                <a:off x="3848100" y="6019800"/>
                <a:ext cx="330993" cy="0"/>
              </a:xfrm>
              <a:prstGeom prst="line">
                <a:avLst/>
              </a:prstGeom>
              <a:ln w="381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8AEEBCA-55F9-C28C-4B22-B6A941E7194C}"/>
                  </a:ext>
                </a:extLst>
              </p:cNvPr>
              <p:cNvSpPr/>
              <p:nvPr/>
            </p:nvSpPr>
            <p:spPr>
              <a:xfrm>
                <a:off x="4032648" y="5819119"/>
                <a:ext cx="1820278" cy="35996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각각의 경우의 수마다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1~9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월까지 월별 데이터 존재</a:t>
                </a:r>
              </a:p>
            </p:txBody>
          </p:sp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B815C7ED-7350-7BC6-ED07-AE83B5C6C355}"/>
                  </a:ext>
                </a:extLst>
              </p:cNvPr>
              <p:cNvSpPr/>
              <p:nvPr/>
            </p:nvSpPr>
            <p:spPr>
              <a:xfrm>
                <a:off x="4079349" y="3044514"/>
                <a:ext cx="11098169" cy="2476226"/>
              </a:xfrm>
              <a:prstGeom prst="rect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D752B1F1-A6C3-D840-9A0B-BE343D47EEFE}"/>
                  </a:ext>
                </a:extLst>
              </p:cNvPr>
              <p:cNvSpPr/>
              <p:nvPr/>
            </p:nvSpPr>
            <p:spPr>
              <a:xfrm>
                <a:off x="7115860" y="5819119"/>
                <a:ext cx="5016549" cy="359968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300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가지 경우의 수 *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1~9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월까지 월별 데이터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=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행 기준 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2700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개의 데이터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(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가중치 부여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정규화 처리된 사용일수 데이터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)</a:t>
                </a:r>
                <a:endParaRPr lang="ko-KR" altLang="en-US" sz="10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388C0A8-AE5A-2E1B-3AAB-7A5CE472E911}"/>
                  </a:ext>
                </a:extLst>
              </p:cNvPr>
              <p:cNvSpPr/>
              <p:nvPr/>
            </p:nvSpPr>
            <p:spPr>
              <a:xfrm>
                <a:off x="15514621" y="5914502"/>
                <a:ext cx="2055278" cy="1000607"/>
              </a:xfrm>
              <a:prstGeom prst="rect">
                <a:avLst/>
              </a:prstGeom>
              <a:solidFill>
                <a:schemeClr val="bg1"/>
              </a:solidFill>
              <a:ln w="381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800" b="1" i="0" u="none" strike="noStrike" cap="none" dirty="0" err="1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행별</a:t>
                </a:r>
                <a:r>
                  <a:rPr lang="ko-KR" altLang="en-US" sz="18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 사용</a:t>
                </a:r>
                <a:endParaRPr lang="en-US" altLang="ko-KR" sz="18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8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서비스 우선순위를</a:t>
                </a:r>
                <a:endParaRPr lang="ko-KR" altLang="en-US" sz="1800" b="1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8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내림차순으로 정렬</a:t>
                </a:r>
              </a:p>
            </p:txBody>
          </p:sp>
          <p:sp>
            <p:nvSpPr>
              <p:cNvPr id="31" name="Google Shape;602;p53">
                <a:extLst>
                  <a:ext uri="{FF2B5EF4-FFF2-40B4-BE49-F238E27FC236}">
                    <a16:creationId xmlns:a16="http://schemas.microsoft.com/office/drawing/2014/main" id="{1B4A228A-894C-42A9-3365-F413187B6363}"/>
                  </a:ext>
                </a:extLst>
              </p:cNvPr>
              <p:cNvSpPr/>
              <p:nvPr/>
            </p:nvSpPr>
            <p:spPr>
              <a:xfrm>
                <a:off x="6994222" y="7449150"/>
                <a:ext cx="963650" cy="1075726"/>
              </a:xfrm>
              <a:prstGeom prst="rect">
                <a:avLst/>
              </a:pr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76" name="Google Shape;603;p53">
                <a:extLst>
                  <a:ext uri="{FF2B5EF4-FFF2-40B4-BE49-F238E27FC236}">
                    <a16:creationId xmlns:a16="http://schemas.microsoft.com/office/drawing/2014/main" id="{9CEA4902-24C8-3F19-3355-22797E172C4A}"/>
                  </a:ext>
                </a:extLst>
              </p:cNvPr>
              <p:cNvSpPr/>
              <p:nvPr/>
            </p:nvSpPr>
            <p:spPr>
              <a:xfrm>
                <a:off x="6994222" y="8550275"/>
                <a:ext cx="963650" cy="905513"/>
              </a:xfrm>
              <a:prstGeom prst="rect">
                <a:avLst/>
              </a:prstGeom>
              <a:noFill/>
              <a:ln w="38100" cap="flat" cmpd="sng">
                <a:solidFill>
                  <a:srgbClr val="4F81B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82850" tIns="182850" rIns="182850" bIns="18285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0" i="0" u="none" strike="noStrike" cap="none" dirty="0">
                  <a:solidFill>
                    <a:srgbClr val="000000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</p:txBody>
          </p:sp>
          <p:sp>
            <p:nvSpPr>
              <p:cNvPr id="577" name="직사각형 576">
                <a:extLst>
                  <a:ext uri="{FF2B5EF4-FFF2-40B4-BE49-F238E27FC236}">
                    <a16:creationId xmlns:a16="http://schemas.microsoft.com/office/drawing/2014/main" id="{1E7B14B9-3431-C27E-D817-620B1CA54E15}"/>
                  </a:ext>
                </a:extLst>
              </p:cNvPr>
              <p:cNvSpPr/>
              <p:nvPr/>
            </p:nvSpPr>
            <p:spPr>
              <a:xfrm>
                <a:off x="2852376" y="8070073"/>
                <a:ext cx="1640738" cy="735296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자치구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성별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연령대</a:t>
                </a:r>
                <a:r>
                  <a:rPr lang="en-US" altLang="ko-KR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, </a:t>
                </a: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월에 따라 </a:t>
                </a:r>
                <a:endParaRPr lang="en-US" altLang="ko-KR" sz="10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서비스 사용의</a:t>
                </a:r>
                <a:endParaRPr lang="en-US" altLang="ko-KR" sz="1000" b="1" i="0" u="none" strike="noStrike" cap="none" dirty="0">
                  <a:solidFill>
                    <a:schemeClr val="tx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ko-KR" altLang="en-US" sz="1000" b="1" i="0" u="none" strike="noStrike" cap="none" dirty="0">
                    <a:solidFill>
                      <a:schemeClr val="tx1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/>
                    <a:sym typeface="Arial"/>
                  </a:rPr>
                  <a:t>우선순위가 다르게 나옴</a:t>
                </a:r>
              </a:p>
            </p:txBody>
          </p:sp>
          <p:cxnSp>
            <p:nvCxnSpPr>
              <p:cNvPr id="607" name="직선 연결선 606">
                <a:extLst>
                  <a:ext uri="{FF2B5EF4-FFF2-40B4-BE49-F238E27FC236}">
                    <a16:creationId xmlns:a16="http://schemas.microsoft.com/office/drawing/2014/main" id="{07A222C8-5A42-715F-54F8-C3FCCD459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0100" y="7449150"/>
                <a:ext cx="0" cy="1977143"/>
              </a:xfrm>
              <a:prstGeom prst="line">
                <a:avLst/>
              </a:prstGeom>
              <a:ln w="38100">
                <a:solidFill>
                  <a:schemeClr val="accent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1;p51">
            <a:extLst>
              <a:ext uri="{FF2B5EF4-FFF2-40B4-BE49-F238E27FC236}">
                <a16:creationId xmlns:a16="http://schemas.microsoft.com/office/drawing/2014/main" id="{BD6B40E7-0C5C-7237-F8A1-FA49DDA07C29}"/>
              </a:ext>
            </a:extLst>
          </p:cNvPr>
          <p:cNvSpPr txBox="1"/>
          <p:nvPr/>
        </p:nvSpPr>
        <p:spPr>
          <a:xfrm>
            <a:off x="518604" y="970963"/>
            <a:ext cx="1126699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맞춤형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알고리즘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1EC2CD-43B0-D60D-1A04-BF08599BEBFD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service_columns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데이터 프레임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데이터 프레임의 컬럼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data[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data[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data[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1'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2'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3'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4'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5'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6'</a:t>
            </a:r>
            <a:endParaRPr lang="ko-KR" altLang="en-US" sz="1400" b="0" i="0" u="none" strike="noStrike" cap="none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'7'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 7'</a:t>
            </a:r>
            <a:endParaRPr lang="ko-KR" altLang="en-US" sz="14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3334FF6-1CB2-ACEC-60EC-DE80E69CC051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2700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  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성별에 따라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300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가지 경우의 수 *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1~9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row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 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월별 가중치 처리한 엑셀 파일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priority = []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col </a:t>
            </a:r>
            <a:r>
              <a:rPr lang="en-US" altLang="ko-KR" sz="14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service_columns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: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priority.append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400" b="0" i="0" u="none" strike="noStrike" cap="none" dirty="0">
                <a:solidFill>
                  <a:srgbClr val="25769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float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(row[col]), col]) 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가중치 값과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col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명을 함께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append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priority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(priority)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priority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priority.sort_values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 = 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4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가중치로 내림차순 정렬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priority.reset_index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4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altLang="ko-KR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가중치 값이 가장 높은 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col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명에서 ‘</a:t>
            </a:r>
            <a:r>
              <a:rPr lang="ko-KR" altLang="en-US" sz="14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사용일수’를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제외하고</a:t>
            </a:r>
            <a:endParaRPr lang="en-US" altLang="ko-KR" sz="14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서비스명만 반환될 수 있도록 하고 </a:t>
            </a:r>
            <a:r>
              <a:rPr lang="en-US" altLang="ko-KR" sz="14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의 </a:t>
            </a:r>
            <a:r>
              <a:rPr lang="en-US" altLang="ko-KR" sz="1400" b="0" i="0" u="none" strike="noStrike" cap="none" dirty="0" err="1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행의 ‘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1’</a:t>
            </a:r>
            <a:r>
              <a:rPr lang="ko-KR" altLang="en-US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컬럼에 서비스명을 넣는다</a:t>
            </a:r>
            <a:r>
              <a:rPr lang="en-US" altLang="ko-KR" sz="1400" b="0" i="0" u="none" strike="noStrike" cap="none" dirty="0">
                <a:solidFill>
                  <a:srgbClr val="2E972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endParaRPr lang="en-US" altLang="ko-KR" sz="14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400" b="0" i="0" u="none" strike="noStrike" cap="none" dirty="0">
              <a:solidFill>
                <a:srgbClr val="2E972E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altLang="en-US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4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4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'7'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4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priority.loc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6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4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en-US" altLang="ko-KR" sz="14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85A14F-D833-ACE9-6827-499FFAA9A435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6" name="Google Shape;525;p50">
              <a:extLst>
                <a:ext uri="{FF2B5EF4-FFF2-40B4-BE49-F238E27FC236}">
                  <a16:creationId xmlns:a16="http://schemas.microsoft.com/office/drawing/2014/main" id="{D93D6CE2-E62A-11ED-450C-C01D1A6DCA5F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Google Shape;526;p50">
              <a:extLst>
                <a:ext uri="{FF2B5EF4-FFF2-40B4-BE49-F238E27FC236}">
                  <a16:creationId xmlns:a16="http://schemas.microsoft.com/office/drawing/2014/main" id="{DD3DE127-B881-1511-0F66-E6C6B184C3CA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27;p50">
              <a:extLst>
                <a:ext uri="{FF2B5EF4-FFF2-40B4-BE49-F238E27FC236}">
                  <a16:creationId xmlns:a16="http://schemas.microsoft.com/office/drawing/2014/main" id="{05439259-4B99-4945-829E-A87262F07E7A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31;p50">
              <a:extLst>
                <a:ext uri="{FF2B5EF4-FFF2-40B4-BE49-F238E27FC236}">
                  <a16:creationId xmlns:a16="http://schemas.microsoft.com/office/drawing/2014/main" id="{02244872-CFB3-E976-FF8A-5AFC0CE6A4A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4"/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D4FF6E2-2894-D0AA-B1BA-5EBAD6FF331A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95284390-1721-17C8-B58F-25754F55FB11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9FEB65C8-C276-A07A-024F-0DB03D733E45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FCC2A081-C63C-9326-30DF-03B7C7778BDF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E0F4947C-E6B6-D11F-6B38-7E729705E06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547;p51">
            <a:extLst>
              <a:ext uri="{FF2B5EF4-FFF2-40B4-BE49-F238E27FC236}">
                <a16:creationId xmlns:a16="http://schemas.microsoft.com/office/drawing/2014/main" id="{4C7479A0-CB2A-3567-8338-A564E7F1C050}"/>
              </a:ext>
            </a:extLst>
          </p:cNvPr>
          <p:cNvSpPr txBox="1"/>
          <p:nvPr/>
        </p:nvSpPr>
        <p:spPr>
          <a:xfrm>
            <a:off x="1366345" y="2306123"/>
            <a:ext cx="16287000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특정 서비스</a:t>
            </a: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 선택하면 서비스 사용일수가 가장 많은 고객순으로 자치구</a:t>
            </a:r>
            <a:r>
              <a:rPr lang="en-US" altLang="ko-KR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altLang="ko-KR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성별을 제공함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또한 고객 군집별로 선택한 서비스와</a:t>
            </a:r>
            <a:r>
              <a:rPr lang="ko-KR" altLang="en-US" sz="2800" b="1" i="0" u="none" strike="noStrike" cap="none" dirty="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lang="en-US" altLang="ko-KR" sz="2800" b="1" i="0" u="none" strike="noStrike" cap="none" dirty="0">
              <a:solidFill>
                <a:schemeClr val="dk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 상관관계가 높은 타 서비스를 내림차순으로 정렬</a:t>
            </a:r>
            <a:r>
              <a:rPr lang="en-US" altLang="ko-KR" sz="36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하여 제공함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734D266-CD0F-AA8A-C93C-C4F29E93B345}"/>
              </a:ext>
            </a:extLst>
          </p:cNvPr>
          <p:cNvGrpSpPr/>
          <p:nvPr/>
        </p:nvGrpSpPr>
        <p:grpSpPr>
          <a:xfrm>
            <a:off x="1235075" y="5580275"/>
            <a:ext cx="4320000" cy="3884400"/>
            <a:chOff x="1235075" y="4992952"/>
            <a:chExt cx="4320000" cy="3884400"/>
          </a:xfrm>
        </p:grpSpPr>
        <p:sp>
          <p:nvSpPr>
            <p:cNvPr id="9" name="Google Shape;544;p51">
              <a:extLst>
                <a:ext uri="{FF2B5EF4-FFF2-40B4-BE49-F238E27FC236}">
                  <a16:creationId xmlns:a16="http://schemas.microsoft.com/office/drawing/2014/main" id="{84D9AB31-F170-E350-B696-381C521D2113}"/>
                </a:ext>
              </a:extLst>
            </p:cNvPr>
            <p:cNvSpPr/>
            <p:nvPr/>
          </p:nvSpPr>
          <p:spPr>
            <a:xfrm>
              <a:off x="1235075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0" name="Google Shape;548;p51">
              <a:extLst>
                <a:ext uri="{FF2B5EF4-FFF2-40B4-BE49-F238E27FC236}">
                  <a16:creationId xmlns:a16="http://schemas.microsoft.com/office/drawing/2014/main" id="{84E3C2E0-6B8D-2CD3-39D8-552A466F2CFC}"/>
                </a:ext>
              </a:extLst>
            </p:cNvPr>
            <p:cNvSpPr/>
            <p:nvPr/>
          </p:nvSpPr>
          <p:spPr>
            <a:xfrm>
              <a:off x="1461375" y="5261900"/>
              <a:ext cx="3847800" cy="3346800"/>
            </a:xfrm>
            <a:prstGeom prst="roundRect">
              <a:avLst>
                <a:gd name="adj" fmla="val 12491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STEP</a:t>
              </a:r>
              <a:r>
                <a:rPr lang="ko-KR" alt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altLang="ko-KR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1</a:t>
              </a:r>
              <a:endParaRPr sz="3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특정 서비스에 대해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altLang="ko-KR" sz="20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“</a:t>
              </a:r>
              <a:r>
                <a:rPr lang="ko-KR" altLang="en-US" sz="20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가장 사용일수가 많은 이용자</a:t>
              </a:r>
              <a:r>
                <a:rPr lang="en-US" altLang="ko-KR" sz="20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”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(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자치구</a:t>
              </a: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성별</a:t>
              </a: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, 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연령대</a:t>
              </a:r>
              <a:r>
                <a:rPr lang="en-US" altLang="ko-KR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)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우선순위에 따라 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정렬하여 추천함</a:t>
              </a:r>
              <a:endParaRPr lang="ko-KR" altLang="en-US" sz="20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4C0FF96-D7F7-B798-603D-F4AFF7B0F3B5}"/>
              </a:ext>
            </a:extLst>
          </p:cNvPr>
          <p:cNvGrpSpPr/>
          <p:nvPr/>
        </p:nvGrpSpPr>
        <p:grpSpPr>
          <a:xfrm>
            <a:off x="7349919" y="5580275"/>
            <a:ext cx="4320000" cy="3884400"/>
            <a:chOff x="6893124" y="4992952"/>
            <a:chExt cx="4320000" cy="3884400"/>
          </a:xfrm>
        </p:grpSpPr>
        <p:sp>
          <p:nvSpPr>
            <p:cNvPr id="12" name="Google Shape;546;p51">
              <a:extLst>
                <a:ext uri="{FF2B5EF4-FFF2-40B4-BE49-F238E27FC236}">
                  <a16:creationId xmlns:a16="http://schemas.microsoft.com/office/drawing/2014/main" id="{7635D9D9-19B8-7D04-307D-87F45AE2EB14}"/>
                </a:ext>
              </a:extLst>
            </p:cNvPr>
            <p:cNvSpPr/>
            <p:nvPr/>
          </p:nvSpPr>
          <p:spPr>
            <a:xfrm>
              <a:off x="6893124" y="4992952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3" name="Google Shape;549;p51">
              <a:extLst>
                <a:ext uri="{FF2B5EF4-FFF2-40B4-BE49-F238E27FC236}">
                  <a16:creationId xmlns:a16="http://schemas.microsoft.com/office/drawing/2014/main" id="{E4EB3A78-BEBD-A1B0-E192-E8496161F8C5}"/>
                </a:ext>
              </a:extLst>
            </p:cNvPr>
            <p:cNvSpPr/>
            <p:nvPr/>
          </p:nvSpPr>
          <p:spPr>
            <a:xfrm>
              <a:off x="7129150" y="5261900"/>
              <a:ext cx="3847800" cy="3346800"/>
            </a:xfrm>
            <a:prstGeom prst="roundRect">
              <a:avLst>
                <a:gd name="adj" fmla="val 10766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STEP 2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우선순위에 따라 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정렬한 이용자별로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altLang="ko-KR" sz="22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“</a:t>
              </a:r>
              <a:r>
                <a:rPr lang="ko-KR" altLang="en-US" sz="22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선택한 서비스와 타 서비스 간의 상관계수</a:t>
              </a:r>
              <a:r>
                <a:rPr lang="en-US" altLang="ko-KR" sz="22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”</a:t>
              </a: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를 구해서 </a:t>
              </a:r>
              <a:endPara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0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상관관계가 높은 서비스 순으로 정렬하여 추천함</a:t>
              </a:r>
              <a:endParaRPr lang="ko-KR" altLang="en-US" sz="20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0BA6F9D-39A4-E95A-2B6F-E04B925D5F94}"/>
              </a:ext>
            </a:extLst>
          </p:cNvPr>
          <p:cNvGrpSpPr/>
          <p:nvPr/>
        </p:nvGrpSpPr>
        <p:grpSpPr>
          <a:xfrm>
            <a:off x="13464763" y="5580273"/>
            <a:ext cx="4320000" cy="3884400"/>
            <a:chOff x="13464763" y="4992950"/>
            <a:chExt cx="4320000" cy="3884400"/>
          </a:xfrm>
        </p:grpSpPr>
        <p:sp>
          <p:nvSpPr>
            <p:cNvPr id="15" name="Google Shape;545;p51">
              <a:extLst>
                <a:ext uri="{FF2B5EF4-FFF2-40B4-BE49-F238E27FC236}">
                  <a16:creationId xmlns:a16="http://schemas.microsoft.com/office/drawing/2014/main" id="{50644144-D679-7058-1517-FECD5E790283}"/>
                </a:ext>
              </a:extLst>
            </p:cNvPr>
            <p:cNvSpPr/>
            <p:nvPr/>
          </p:nvSpPr>
          <p:spPr>
            <a:xfrm>
              <a:off x="13464763" y="4992950"/>
              <a:ext cx="4320000" cy="3884400"/>
            </a:xfrm>
            <a:prstGeom prst="roundRect">
              <a:avLst>
                <a:gd name="adj" fmla="val 16667"/>
              </a:avLst>
            </a:prstGeom>
            <a:solidFill>
              <a:srgbClr val="3F3F3F"/>
            </a:solidFill>
            <a:ln w="25400" cap="flat" cmpd="sng">
              <a:solidFill>
                <a:srgbClr val="3F3F3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.</a:t>
              </a: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6" name="Google Shape;550;p51">
              <a:extLst>
                <a:ext uri="{FF2B5EF4-FFF2-40B4-BE49-F238E27FC236}">
                  <a16:creationId xmlns:a16="http://schemas.microsoft.com/office/drawing/2014/main" id="{4AE07D44-FA21-F1AB-F4CB-4740DCD605A7}"/>
                </a:ext>
              </a:extLst>
            </p:cNvPr>
            <p:cNvSpPr/>
            <p:nvPr/>
          </p:nvSpPr>
          <p:spPr>
            <a:xfrm>
              <a:off x="13700863" y="5261900"/>
              <a:ext cx="3847800" cy="3346800"/>
            </a:xfrm>
            <a:prstGeom prst="roundRect">
              <a:avLst>
                <a:gd name="adj" fmla="val 8853"/>
              </a:avLst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50" tIns="45700" rIns="91450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endParaRPr lang="en-US"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-US" sz="3200" b="1" i="0" u="none" strike="noStrike" cap="none" dirty="0" err="1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기대효과</a:t>
              </a:r>
              <a:endParaRPr sz="3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1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해당 서비스의 타겟 고객을</a:t>
              </a:r>
              <a:endParaRPr lang="en-US" altLang="ko-KR" sz="2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정확하게 파악하고</a:t>
              </a:r>
              <a:r>
                <a:rPr lang="en-US" altLang="ko-KR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,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200" b="1" i="0" u="none" strike="noStrike" cap="none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해당 서비스의 광고를 적절한 타 서비스에 송출하여</a:t>
              </a:r>
              <a:endParaRPr lang="en-US" altLang="ko-KR" sz="22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ko-KR" altLang="en-US" sz="2400" b="1" i="0" u="none" strike="noStrike" cap="none" dirty="0">
                  <a:solidFill>
                    <a:srgbClr val="4472C4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광고 효율을 높이고자 함</a:t>
              </a:r>
              <a:endParaRPr lang="ko-KR" altLang="en-US" sz="2200" b="0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7" name="Google Shape;551;p51">
            <a:extLst>
              <a:ext uri="{FF2B5EF4-FFF2-40B4-BE49-F238E27FC236}">
                <a16:creationId xmlns:a16="http://schemas.microsoft.com/office/drawing/2014/main" id="{16F0C514-C08F-509B-795D-6D834631836A}"/>
              </a:ext>
            </a:extLst>
          </p:cNvPr>
          <p:cNvSpPr/>
          <p:nvPr/>
        </p:nvSpPr>
        <p:spPr>
          <a:xfrm>
            <a:off x="6079897" y="70564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8" name="Google Shape;552;p51">
            <a:extLst>
              <a:ext uri="{FF2B5EF4-FFF2-40B4-BE49-F238E27FC236}">
                <a16:creationId xmlns:a16="http://schemas.microsoft.com/office/drawing/2014/main" id="{D03868E4-8D0C-F8EF-AB03-81890174CA37}"/>
              </a:ext>
            </a:extLst>
          </p:cNvPr>
          <p:cNvSpPr/>
          <p:nvPr/>
        </p:nvSpPr>
        <p:spPr>
          <a:xfrm>
            <a:off x="12194741" y="715692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C18AA78-4644-0561-D4AF-DAEA7143F476}"/>
              </a:ext>
            </a:extLst>
          </p:cNvPr>
          <p:cNvSpPr/>
          <p:nvPr/>
        </p:nvSpPr>
        <p:spPr>
          <a:xfrm flipV="1">
            <a:off x="1230397" y="5088361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8" name="Google Shape;168;p9"/>
          <p:cNvCxnSpPr>
            <a:cxnSpLocks/>
          </p:cNvCxnSpPr>
          <p:nvPr/>
        </p:nvCxnSpPr>
        <p:spPr>
          <a:xfrm>
            <a:off x="9334687" y="3091685"/>
            <a:ext cx="35577" cy="6076800"/>
          </a:xfrm>
          <a:prstGeom prst="straightConnector1">
            <a:avLst/>
          </a:prstGeom>
          <a:noFill/>
          <a:ln w="127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1" name="Google Shape;160;p9">
            <a:extLst>
              <a:ext uri="{FF2B5EF4-FFF2-40B4-BE49-F238E27FC236}">
                <a16:creationId xmlns:a16="http://schemas.microsoft.com/office/drawing/2014/main" id="{A98D866F-5734-F068-5A2C-815256B02B14}"/>
              </a:ext>
            </a:extLst>
          </p:cNvPr>
          <p:cNvSpPr txBox="1"/>
          <p:nvPr/>
        </p:nvSpPr>
        <p:spPr>
          <a:xfrm>
            <a:off x="1222375" y="3091685"/>
            <a:ext cx="7515365" cy="6077535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ko-KR" altLang="en-US"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2518857" y="2113812"/>
            <a:ext cx="4922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선정</a:t>
            </a:r>
            <a:r>
              <a:rPr 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배경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6" name="Google Shape;167;p9">
            <a:extLst>
              <a:ext uri="{FF2B5EF4-FFF2-40B4-BE49-F238E27FC236}">
                <a16:creationId xmlns:a16="http://schemas.microsoft.com/office/drawing/2014/main" id="{548D7E08-6903-631A-D396-1F6A7EECAD4F}"/>
              </a:ext>
            </a:extLst>
          </p:cNvPr>
          <p:cNvSpPr txBox="1"/>
          <p:nvPr/>
        </p:nvSpPr>
        <p:spPr>
          <a:xfrm>
            <a:off x="1380057" y="3353567"/>
            <a:ext cx="720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 다양한 공공 데이터 중 분석이 용이하고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일상 생활과 밀접한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관련이 있는 통신 기반 데이터를 통하여 </a:t>
            </a: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실제 적용 가능한</a:t>
            </a:r>
            <a:endParaRPr lang="en-US" altLang="ko-KR" sz="24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결과를 도출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하고자 선정함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통신 데이터에는 기지국과 스마트폰 기반으로 수집된 다양한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데이터가 존재하고 특히 </a:t>
            </a: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다양한 서비스의 사용일수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존재함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단순한 데이터 분석에서 벗어나 다양한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Feature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개인화된 서비스 패턴 분석 및 광고 추천 시스템을 구현하여 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실제 사용이 가능하고 </a:t>
            </a: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즉시 업무에 사용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할 수 있는 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실용성을 추구함</a:t>
            </a:r>
            <a:r>
              <a:rPr lang="en-US" altLang="ko-KR" sz="24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20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160;p9">
            <a:extLst>
              <a:ext uri="{FF2B5EF4-FFF2-40B4-BE49-F238E27FC236}">
                <a16:creationId xmlns:a16="http://schemas.microsoft.com/office/drawing/2014/main" id="{149D43F6-52DE-08EF-175E-E52E41BDC579}"/>
              </a:ext>
            </a:extLst>
          </p:cNvPr>
          <p:cNvSpPr txBox="1"/>
          <p:nvPr/>
        </p:nvSpPr>
        <p:spPr>
          <a:xfrm>
            <a:off x="9967211" y="3091685"/>
            <a:ext cx="7515365" cy="6077535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3222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65;p9">
            <a:extLst>
              <a:ext uri="{FF2B5EF4-FFF2-40B4-BE49-F238E27FC236}">
                <a16:creationId xmlns:a16="http://schemas.microsoft.com/office/drawing/2014/main" id="{05C8BE1B-019D-1030-EC07-7BE95311FB0C}"/>
              </a:ext>
            </a:extLst>
          </p:cNvPr>
          <p:cNvSpPr txBox="1"/>
          <p:nvPr/>
        </p:nvSpPr>
        <p:spPr>
          <a:xfrm>
            <a:off x="11263693" y="2113812"/>
            <a:ext cx="49224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</a:t>
            </a:r>
            <a:r>
              <a:rPr 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목표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7" name="Google Shape;167;p9">
            <a:extLst>
              <a:ext uri="{FF2B5EF4-FFF2-40B4-BE49-F238E27FC236}">
                <a16:creationId xmlns:a16="http://schemas.microsoft.com/office/drawing/2014/main" id="{ACD66E15-438F-654A-CA6C-321E884020F9}"/>
              </a:ext>
            </a:extLst>
          </p:cNvPr>
          <p:cNvSpPr txBox="1"/>
          <p:nvPr/>
        </p:nvSpPr>
        <p:spPr>
          <a:xfrm>
            <a:off x="10124893" y="3353567"/>
            <a:ext cx="7200000" cy="55399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설계</a:t>
            </a: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전처리를 통해 구축된 </a:t>
            </a: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로컬 서버 저장 및 웹 서비스와 연동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고객 리소스 감소 및 신속하고 지속적인 최신화가 가능하도록 제작</a:t>
            </a: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ko-KR" alt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시스템</a:t>
            </a: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1. 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고객별 맞춤형 광고 알고리즘</a:t>
            </a:r>
            <a:r>
              <a:rPr lang="en-US" altLang="ko-KR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개인화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자치구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성별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,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연령대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설정 및 타겟 선정</a:t>
            </a:r>
            <a:endParaRPr lang="en-US" altLang="ko-KR" sz="20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타겟 고객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(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개인화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)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입력 시 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7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개 서비스 대한 </a:t>
            </a:r>
            <a:r>
              <a:rPr lang="ko-KR" alt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광고 우선순위 추천</a:t>
            </a:r>
            <a:endParaRPr lang="en-US" altLang="ko-KR" sz="2000" b="1" i="0" u="none" strike="noStrike" cap="none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0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시스템 </a:t>
            </a: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타겟 고객 및 광고 추천 시스템</a:t>
            </a:r>
            <a:r>
              <a:rPr lang="en-US" altLang="ko-KR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</a:t>
            </a: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기업 입장에서 광고 희망 분야 입력 시 </a:t>
            </a:r>
            <a:r>
              <a:rPr lang="ko-KR" altLang="en-US" sz="2000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타겟 고객 추천</a:t>
            </a:r>
            <a:endParaRPr lang="en-US" altLang="ko-KR" sz="2000" b="1" dirty="0">
              <a:solidFill>
                <a:srgbClr val="4472C4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타겟 고객 추천에 더해 개인화된 서비스별 상관관계 통해 </a:t>
            </a:r>
            <a:endParaRPr lang="en-US" altLang="ko-KR" sz="20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0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타 광고 우선순위도 추천</a:t>
            </a:r>
            <a:r>
              <a:rPr lang="en-US" altLang="ko-KR" sz="20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881CFFD0-DBBD-912F-1ABD-5EE2E2B93FF9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161" name="Google Shape;161;p9"/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프로젝트 선정 배경 및 목표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8" name="사각형: 둥근 위쪽 모서리 7">
              <a:extLst>
                <a:ext uri="{FF2B5EF4-FFF2-40B4-BE49-F238E27FC236}">
                  <a16:creationId xmlns:a16="http://schemas.microsoft.com/office/drawing/2014/main" id="{BC4B232B-8D9B-B9CF-7EAB-DF5A355E4CD7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73A7655-E534-CC39-F711-8D54BBE9FE8E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651;g262a50133df_1_448">
            <a:extLst>
              <a:ext uri="{FF2B5EF4-FFF2-40B4-BE49-F238E27FC236}">
                <a16:creationId xmlns:a16="http://schemas.microsoft.com/office/drawing/2014/main" id="{21CE61D6-E9FE-086D-C205-C377F6B429DD}"/>
              </a:ext>
            </a:extLst>
          </p:cNvPr>
          <p:cNvSpPr txBox="1"/>
          <p:nvPr/>
        </p:nvSpPr>
        <p:spPr>
          <a:xfrm>
            <a:off x="2491185" y="2314135"/>
            <a:ext cx="14036675" cy="415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게임회사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      가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새로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나온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하고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싶어함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고객”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정보를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알고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싶음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어느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분야의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플랫폼에</a:t>
            </a:r>
            <a:r>
              <a:rPr 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노출”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시켜야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할지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받고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싶음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51" name="Google Shape;651;g262a50133df_1_448"/>
          <p:cNvSpPr txBox="1"/>
          <p:nvPr/>
        </p:nvSpPr>
        <p:spPr>
          <a:xfrm>
            <a:off x="1760222" y="6686014"/>
            <a:ext cx="15498600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2의 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최종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목적</a:t>
            </a:r>
            <a:r>
              <a:rPr lang="en-US" sz="3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 </a:t>
            </a:r>
            <a:endParaRPr sz="36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서비스에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대해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상위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10개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군집의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고객의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정보”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</a:t>
            </a:r>
            <a:endParaRPr sz="28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군집별로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어떤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분야의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플랫폼에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노출시켜야</a:t>
            </a:r>
            <a:r>
              <a:rPr lang="en-US" sz="3200" b="1" i="0" u="sng" strike="noStrike" cap="none" dirty="0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200" b="1" i="0" u="sng" strike="noStrike" cap="none" dirty="0" err="1">
                <a:solidFill>
                  <a:srgbClr val="4472C4"/>
                </a:solidFill>
                <a:highlight>
                  <a:srgbClr val="FFFF00"/>
                </a:highlight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하는지”</a:t>
            </a:r>
            <a:r>
              <a:rPr lang="en-US" sz="28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</a:t>
            </a:r>
            <a:r>
              <a:rPr lang="en-US" sz="28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endParaRPr sz="36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52" name="Google Shape;652;g262a50133df_1_448"/>
          <p:cNvSpPr/>
          <p:nvPr/>
        </p:nvSpPr>
        <p:spPr>
          <a:xfrm rot="5400000">
            <a:off x="9136922" y="3196586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53" name="Google Shape;653;g262a50133df_1_448"/>
          <p:cNvSpPr/>
          <p:nvPr/>
        </p:nvSpPr>
        <p:spPr>
          <a:xfrm rot="5400000">
            <a:off x="9136922" y="4840930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654" name="Google Shape;654;g262a50133df_1_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70064" y="2330397"/>
            <a:ext cx="518500" cy="518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7A8E61A-0DBB-9348-5F82-B5B6EAFC0D72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C56DEC51-06B3-D3D0-318D-10D24635938E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33A332A3-9C15-020C-134C-0A3561CD5064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1DA0DA11-DAC1-7FC7-CAD1-5B8C41D82D3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53F2C2FA-5809-0E73-4B8D-D6E7655664FE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628;p54">
            <a:extLst>
              <a:ext uri="{FF2B5EF4-FFF2-40B4-BE49-F238E27FC236}">
                <a16:creationId xmlns:a16="http://schemas.microsoft.com/office/drawing/2014/main" id="{FB349319-534D-7AA7-F84F-617A4F8D2D0C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62a50133df_1_467"/>
          <p:cNvSpPr txBox="1"/>
          <p:nvPr/>
        </p:nvSpPr>
        <p:spPr>
          <a:xfrm>
            <a:off x="1601582" y="2027680"/>
            <a:ext cx="1578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z-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value로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처리된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데이터이며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자치구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연령대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성별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기준으로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group by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되어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있음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67" name="Google Shape;667;g262a50133df_1_467"/>
          <p:cNvSpPr/>
          <p:nvPr/>
        </p:nvSpPr>
        <p:spPr>
          <a:xfrm>
            <a:off x="16019200" y="4296600"/>
            <a:ext cx="1336800" cy="429480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668" name="Google Shape;668;g262a50133df_1_4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7906" y="2965610"/>
            <a:ext cx="14071552" cy="21907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69" name="Google Shape;669;g262a50133df_1_467"/>
          <p:cNvSpPr txBox="1"/>
          <p:nvPr/>
        </p:nvSpPr>
        <p:spPr>
          <a:xfrm>
            <a:off x="1601582" y="5190950"/>
            <a:ext cx="1578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각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컬럼을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기준으로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내림차순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정렬한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데이터프레임을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각각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생성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(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4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선정</a:t>
            </a:r>
            <a:r>
              <a:rPr 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</a:t>
            </a:r>
            <a:endParaRPr sz="2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670" name="Google Shape;670;g262a50133df_1_467"/>
          <p:cNvPicPr preferRelativeResize="0"/>
          <p:nvPr/>
        </p:nvPicPr>
        <p:blipFill rotWithShape="1">
          <a:blip r:embed="rId4">
            <a:alphaModFix/>
          </a:blip>
          <a:srcRect r="70039"/>
          <a:stretch/>
        </p:blipFill>
        <p:spPr>
          <a:xfrm>
            <a:off x="2935825" y="6071150"/>
            <a:ext cx="3743497" cy="3387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71" name="Google Shape;671;g262a50133df_1_467"/>
          <p:cNvPicPr preferRelativeResize="0"/>
          <p:nvPr/>
        </p:nvPicPr>
        <p:blipFill rotWithShape="1">
          <a:blip r:embed="rId5">
            <a:alphaModFix/>
          </a:blip>
          <a:srcRect r="73980"/>
          <a:stretch/>
        </p:blipFill>
        <p:spPr>
          <a:xfrm>
            <a:off x="12748969" y="6071150"/>
            <a:ext cx="3302569" cy="3387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72" name="Google Shape;672;g262a50133df_1_467"/>
          <p:cNvPicPr preferRelativeResize="0"/>
          <p:nvPr/>
        </p:nvPicPr>
        <p:blipFill rotWithShape="1">
          <a:blip r:embed="rId6">
            <a:alphaModFix/>
          </a:blip>
          <a:srcRect r="69136"/>
          <a:stretch/>
        </p:blipFill>
        <p:spPr>
          <a:xfrm>
            <a:off x="6931893" y="6071150"/>
            <a:ext cx="3835900" cy="33874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73" name="Google Shape;673;g262a50133df_1_467"/>
          <p:cNvSpPr txBox="1"/>
          <p:nvPr/>
        </p:nvSpPr>
        <p:spPr>
          <a:xfrm>
            <a:off x="11165593" y="6725000"/>
            <a:ext cx="1583400" cy="1341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6600" b="1" i="0" u="none" strike="noStrike" cap="none" dirty="0">
                <a:solidFill>
                  <a:schemeClr val="dk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…</a:t>
            </a:r>
            <a:endParaRPr sz="6600" b="1" i="0" u="none" strike="noStrike" cap="none" dirty="0">
              <a:solidFill>
                <a:schemeClr val="dk2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4" name="Google Shape;674;g262a50133df_1_467"/>
          <p:cNvSpPr/>
          <p:nvPr/>
        </p:nvSpPr>
        <p:spPr>
          <a:xfrm>
            <a:off x="2950900" y="6340394"/>
            <a:ext cx="3678500" cy="2958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5" name="Google Shape;675;g262a50133df_1_467"/>
          <p:cNvSpPr txBox="1"/>
          <p:nvPr/>
        </p:nvSpPr>
        <p:spPr>
          <a:xfrm>
            <a:off x="533400" y="5944150"/>
            <a:ext cx="17928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6" name="Google Shape;676;g262a50133df_1_467"/>
          <p:cNvSpPr/>
          <p:nvPr/>
        </p:nvSpPr>
        <p:spPr>
          <a:xfrm>
            <a:off x="4826449" y="6102274"/>
            <a:ext cx="1802951" cy="212801"/>
          </a:xfrm>
          <a:prstGeom prst="rect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7" name="Google Shape;677;g262a50133df_1_467"/>
          <p:cNvSpPr/>
          <p:nvPr/>
        </p:nvSpPr>
        <p:spPr>
          <a:xfrm>
            <a:off x="8957949" y="6102274"/>
            <a:ext cx="1707643" cy="212801"/>
          </a:xfrm>
          <a:prstGeom prst="rect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678" name="Google Shape;678;g262a50133df_1_467"/>
          <p:cNvSpPr/>
          <p:nvPr/>
        </p:nvSpPr>
        <p:spPr>
          <a:xfrm>
            <a:off x="14706900" y="6102274"/>
            <a:ext cx="1312300" cy="212801"/>
          </a:xfrm>
          <a:prstGeom prst="rect">
            <a:avLst/>
          </a:prstGeom>
          <a:noFill/>
          <a:ln w="38100" cap="flat" cmpd="sng">
            <a:solidFill>
              <a:srgbClr val="4F81B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965FB4A-8EC8-1BBC-D8EE-F5BA9FC01AE1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8005C471-658C-41A7-3249-B7C8CAC2183F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DD7626AD-7043-6F1B-4A94-1BE4F2ED607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64C5092C-72DA-86BA-E61E-E6F5ABB698D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2285F3FA-A3E7-386C-106C-3C514A5B5E3E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628;p54">
            <a:extLst>
              <a:ext uri="{FF2B5EF4-FFF2-40B4-BE49-F238E27FC236}">
                <a16:creationId xmlns:a16="http://schemas.microsoft.com/office/drawing/2014/main" id="{83BA8750-0179-4AA1-A828-6FFAAC93047D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5736B9A-E466-B961-90DF-4406812A6173}"/>
              </a:ext>
            </a:extLst>
          </p:cNvPr>
          <p:cNvSpPr/>
          <p:nvPr/>
        </p:nvSpPr>
        <p:spPr>
          <a:xfrm>
            <a:off x="562872" y="6164311"/>
            <a:ext cx="2161128" cy="1623329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 서비스</a:t>
            </a:r>
            <a:endParaRPr lang="en-US" altLang="ko-KR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사용일수가 가장 많은</a:t>
            </a:r>
            <a:endParaRPr lang="en-US" altLang="ko-KR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1</a:t>
            </a: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순위 타겟</a:t>
            </a:r>
            <a:endParaRPr lang="en-US" altLang="ko-KR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 군집이다</a:t>
            </a:r>
            <a:r>
              <a:rPr lang="en-US" altLang="ko-KR" sz="1600" b="1" i="0" u="none" strike="noStrike" cap="none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</a:t>
            </a:r>
            <a:endParaRPr lang="ko-KR" altLang="en-US" sz="1600" b="1" i="0" u="none" strike="noStrike" cap="none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62a50133df_1_486"/>
          <p:cNvSpPr txBox="1"/>
          <p:nvPr/>
        </p:nvSpPr>
        <p:spPr>
          <a:xfrm>
            <a:off x="505900" y="970975"/>
            <a:ext cx="1296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CF0A1B-CBC0-FEFF-A8A8-685274CA7DEA}"/>
              </a:ext>
            </a:extLst>
          </p:cNvPr>
          <p:cNvSpPr/>
          <p:nvPr/>
        </p:nvSpPr>
        <p:spPr>
          <a:xfrm>
            <a:off x="1222374" y="2263775"/>
            <a:ext cx="540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서비스별로 </a:t>
            </a:r>
            <a:r>
              <a:rPr lang="en-US" altLang="ko-KR" sz="11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dataframe</a:t>
            </a:r>
            <a:r>
              <a:rPr lang="en-US" altLang="ko-KR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ko-KR" altLang="en-US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'])['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(game).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ascending=False)  </a:t>
            </a:r>
            <a:r>
              <a:rPr lang="en-US" altLang="ko-KR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사용일수에 대해 내림차순 정렬 진행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(drop=True)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1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서비스와 상관관계가 높은 타 서비스를 우선순위에 따라 저장하기 위한 컬럼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game['1'] = 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game['2'] = 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game['3'] = 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game['4'] = 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game['5'] = 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game['6'] = 'service6'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(video).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video[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4444573-C8A0-A1F8-68F9-919B174FFBB3}"/>
              </a:ext>
            </a:extLst>
          </p:cNvPr>
          <p:cNvSpPr/>
          <p:nvPr/>
        </p:nvSpPr>
        <p:spPr>
          <a:xfrm>
            <a:off x="6803568" y="2263775"/>
            <a:ext cx="5400000" cy="71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'])['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(finance).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(by='</a:t>
            </a:r>
            <a:r>
              <a:rPr lang="ko-KR" altLang="en-US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', ascending=False)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(drop=True)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finance['1'] = 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finance['2'] = 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finance['3'] = 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finance['4'] = 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finance['5'] = 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finance['6'] = 'service6'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(shopping).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shopping[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dirty="0">
              <a:solidFill>
                <a:srgbClr val="A3151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dirty="0">
                <a:solidFill>
                  <a:schemeClr val="hlin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youtube.reset_index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dirty="0">
                <a:solidFill>
                  <a:schemeClr val="hlink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ko-KR" sz="1100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C163ACC-C105-005A-D39A-B2413E7B80DF}"/>
              </a:ext>
            </a:extLst>
          </p:cNvPr>
          <p:cNvSpPr/>
          <p:nvPr/>
        </p:nvSpPr>
        <p:spPr>
          <a:xfrm>
            <a:off x="12384763" y="2263775"/>
            <a:ext cx="5400000" cy="7164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youtube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netflix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data.groupby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(delivery).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().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ascending=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 = </a:t>
            </a:r>
            <a:r>
              <a:rPr lang="en-US" altLang="ko-KR" sz="11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delivery.reset_index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(drop=</a:t>
            </a:r>
            <a:r>
              <a:rPr lang="en-US" altLang="ko-KR" sz="11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'service1'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'service2'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'service3'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'service4'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'service5'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delivery[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1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1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'service6'</a:t>
            </a:r>
            <a:endParaRPr lang="en-US" altLang="ko-KR" sz="11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0DFAB160-2ECE-B9D9-A0ED-DB24F60F33A3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11" name="Google Shape;525;p50">
              <a:extLst>
                <a:ext uri="{FF2B5EF4-FFF2-40B4-BE49-F238E27FC236}">
                  <a16:creationId xmlns:a16="http://schemas.microsoft.com/office/drawing/2014/main" id="{9C9CF618-10A3-DDF9-064D-076DA7B0FC14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2" name="Google Shape;526;p50">
              <a:extLst>
                <a:ext uri="{FF2B5EF4-FFF2-40B4-BE49-F238E27FC236}">
                  <a16:creationId xmlns:a16="http://schemas.microsoft.com/office/drawing/2014/main" id="{B430C089-91F8-8242-1BC3-65C1E369BD3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3" name="Google Shape;527;p50">
              <a:extLst>
                <a:ext uri="{FF2B5EF4-FFF2-40B4-BE49-F238E27FC236}">
                  <a16:creationId xmlns:a16="http://schemas.microsoft.com/office/drawing/2014/main" id="{64F8C14F-30BB-2281-FD92-7DF804FEEA23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4" name="Google Shape;531;p50">
              <a:extLst>
                <a:ext uri="{FF2B5EF4-FFF2-40B4-BE49-F238E27FC236}">
                  <a16:creationId xmlns:a16="http://schemas.microsoft.com/office/drawing/2014/main" id="{FEF1765E-C122-E387-B379-2E36704AD5BE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62a50133df_1_641"/>
          <p:cNvSpPr txBox="1"/>
          <p:nvPr/>
        </p:nvSpPr>
        <p:spPr>
          <a:xfrm>
            <a:off x="-100" y="2507600"/>
            <a:ext cx="18288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595959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pic>
        <p:nvPicPr>
          <p:cNvPr id="705" name="Google Shape;705;g262a50133df_1_6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1535" y="2942100"/>
            <a:ext cx="11567565" cy="3136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06" name="Google Shape;706;g262a50133df_1_6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1535" y="6300950"/>
            <a:ext cx="11548665" cy="31360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707" name="Google Shape;707;g262a50133df_1_641"/>
          <p:cNvSpPr/>
          <p:nvPr/>
        </p:nvSpPr>
        <p:spPr>
          <a:xfrm>
            <a:off x="1221535" y="3223600"/>
            <a:ext cx="11567400" cy="19842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08" name="Google Shape;708;g262a50133df_1_641"/>
          <p:cNvSpPr txBox="1"/>
          <p:nvPr/>
        </p:nvSpPr>
        <p:spPr>
          <a:xfrm>
            <a:off x="13159740" y="2942099"/>
            <a:ext cx="4625023" cy="4400397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서비스를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많이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이용하는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금천구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20대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남성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)에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대해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해당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군집의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사용은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유튜브와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큰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상관관계를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띄고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있다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. </a:t>
            </a:r>
            <a:endParaRPr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따라서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광고의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1순위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고객은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금천구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20대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남성”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이며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,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그들에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대해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게임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광고를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유튜브에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광고하는</a:t>
            </a:r>
            <a:r>
              <a:rPr lang="en-US" sz="20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2000" b="1" i="0" u="none" strike="noStrike" cap="none" dirty="0" err="1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것”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</a:t>
            </a:r>
            <a:endParaRPr lang="en-US" b="1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가장</a:t>
            </a:r>
            <a:r>
              <a:rPr lang="en-US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효과적</a:t>
            </a:r>
            <a:endParaRPr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09" name="Google Shape;709;g262a50133df_1_641"/>
          <p:cNvSpPr/>
          <p:nvPr/>
        </p:nvSpPr>
        <p:spPr>
          <a:xfrm>
            <a:off x="13089950" y="7994293"/>
            <a:ext cx="745200" cy="73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710" name="Google Shape;710;g262a50133df_1_641"/>
          <p:cNvSpPr txBox="1"/>
          <p:nvPr/>
        </p:nvSpPr>
        <p:spPr>
          <a:xfrm>
            <a:off x="14154900" y="8037193"/>
            <a:ext cx="4193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모든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서비스별로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동일한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과정을</a:t>
            </a:r>
            <a:r>
              <a:rPr lang="en-US" sz="16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1600" b="1" i="0" u="none" strike="noStrike" cap="none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반복</a:t>
            </a:r>
            <a:endParaRPr sz="1600" b="1" i="0" u="none" strike="noStrike" cap="none" dirty="0"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1D7FCED9-A7D9-C1F8-18ED-08508034D9FF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2BCE4A83-ED66-852C-7D46-2265792E32FA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D7437D50-2CF8-F305-65AE-4735C97829C6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BFEE9BD4-086A-63AE-2094-B3BFCC3D2E6E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80E940ED-227F-92C2-B442-3D330C30627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628;p54">
            <a:extLst>
              <a:ext uri="{FF2B5EF4-FFF2-40B4-BE49-F238E27FC236}">
                <a16:creationId xmlns:a16="http://schemas.microsoft.com/office/drawing/2014/main" id="{65B04EB9-3ABD-0C6F-1358-D87D515B1879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[2.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8" name="Google Shape;666;g262a50133df_1_467">
            <a:extLst>
              <a:ext uri="{FF2B5EF4-FFF2-40B4-BE49-F238E27FC236}">
                <a16:creationId xmlns:a16="http://schemas.microsoft.com/office/drawing/2014/main" id="{7A62D4A1-FAE9-CF7F-0466-2825882148FA}"/>
              </a:ext>
            </a:extLst>
          </p:cNvPr>
          <p:cNvSpPr txBox="1"/>
          <p:nvPr/>
        </p:nvSpPr>
        <p:spPr>
          <a:xfrm>
            <a:off x="1601582" y="2027680"/>
            <a:ext cx="1578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alt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 고객별로 </a:t>
            </a:r>
            <a:r>
              <a:rPr lang="en-US" altLang="ko-KR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“</a:t>
            </a:r>
            <a:r>
              <a:rPr lang="ko-KR" altLang="en-US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선택한 서비스와 다른 서비스들 간의 상관계수</a:t>
            </a:r>
            <a:r>
              <a:rPr lang="en-US" altLang="ko-KR" sz="2800" b="1" i="0" u="none" strike="noStrike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”</a:t>
            </a:r>
            <a:r>
              <a:rPr lang="ko-KR" altLang="en-US" sz="2400" b="1" i="0" u="none" strike="noStrike" cap="none" dirty="0"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를 구해 게임 광고를 송출할 타 서비스 플랫폼 추천 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CF71798-FF29-FBFF-E3FF-D52C79757824}"/>
              </a:ext>
            </a:extLst>
          </p:cNvPr>
          <p:cNvSpPr/>
          <p:nvPr/>
        </p:nvSpPr>
        <p:spPr>
          <a:xfrm>
            <a:off x="1222374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서비스별로 기술된 코드들을 반복한다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 합치는 함수 작성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(20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30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대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,,,)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def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001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return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age//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* 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10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10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단위 연령대 컬럼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average[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].apply(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merge_age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average.groupby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행정동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])[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].mean()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average.reset_index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average.sort_values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(by=[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from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sklearn.preprocessing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import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StandardScaler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average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index, row 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region_age_sex.iterrows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():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행들 차례대로 읽기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5088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 같은 행들을 모아 데이터프레임 생성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 &amp; 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 &amp;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]):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pd.concat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average.loc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i:i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]],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ignore_index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True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en-US" altLang="ko-KR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C3F77B-F4D7-31DC-AE16-BB0AFBF8946B}"/>
              </a:ext>
            </a:extLst>
          </p:cNvPr>
          <p:cNvSpPr/>
          <p:nvPr/>
        </p:nvSpPr>
        <p:spPr>
          <a:xfrm>
            <a:off x="9864763" y="2263775"/>
            <a:ext cx="7920000" cy="72009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scaler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StandardScaler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연령대가 같은 데이터들에 대해 서비스 사용일수를 이용해 상관계수 구하기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df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scaler.fit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ko-KR" altLang="en-US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상관계수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sv.corr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]][[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금융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쇼핑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동영상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방송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 err="1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넷플릭스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유튜브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, 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배달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게임 서비스 사용일수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].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sort_values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(ascending=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False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pd.DataFrame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for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0000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in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rgbClr val="795E2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range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300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):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</a:t>
            </a:r>
            <a:r>
              <a:rPr lang="en-US" altLang="ko-KR" sz="1200" b="0" i="0" u="none" strike="noStrike" cap="none" dirty="0">
                <a:solidFill>
                  <a:srgbClr val="AF00DB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if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자치구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 &amp; 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연령대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 &amp; 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(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== row[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</a:t>
            </a:r>
            <a:r>
              <a:rPr lang="ko-KR" altLang="en-US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성별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’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]):</a:t>
            </a: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 err="1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</a:t>
            </a:r>
            <a:r>
              <a:rPr lang="en-US" altLang="ko-KR" sz="1200" b="0" i="0" u="none" strike="noStrike" cap="none" dirty="0">
                <a:solidFill>
                  <a:srgbClr val="008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rgbClr val="008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'1'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0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'2'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1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'3'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2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'4'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3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'5'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4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marR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          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game.loc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[i,</a:t>
            </a:r>
            <a:r>
              <a:rPr lang="en-US" altLang="ko-KR" sz="1200" b="0" i="0" u="none" strike="noStrike" cap="none" dirty="0">
                <a:solidFill>
                  <a:srgbClr val="A3151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'6'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 = </a:t>
            </a:r>
            <a:r>
              <a:rPr lang="en-US" altLang="ko-KR" sz="1200" b="0" i="0" u="none" strike="noStrike" cap="none" dirty="0" err="1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corr_mat.index.values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[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][:</a:t>
            </a:r>
            <a:r>
              <a:rPr lang="en-US" altLang="ko-KR" sz="1200" b="0" i="0" u="none" strike="noStrike" cap="none" dirty="0">
                <a:solidFill>
                  <a:srgbClr val="11664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-5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  <a:endParaRPr lang="ko-KR" altLang="en-US" sz="1200" b="0" i="0" u="none" strike="noStrike" cap="none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920F05A9-8742-33B9-B4BF-E8FAA3210D5A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5" name="Google Shape;525;p50">
              <a:extLst>
                <a:ext uri="{FF2B5EF4-FFF2-40B4-BE49-F238E27FC236}">
                  <a16:creationId xmlns:a16="http://schemas.microsoft.com/office/drawing/2014/main" id="{D92BF7E3-4C98-7D85-ABB6-7411ADB04CC7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6" name="Google Shape;526;p50">
              <a:extLst>
                <a:ext uri="{FF2B5EF4-FFF2-40B4-BE49-F238E27FC236}">
                  <a16:creationId xmlns:a16="http://schemas.microsoft.com/office/drawing/2014/main" id="{39B2C644-06BA-782C-2634-A325D9FC52A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27;p50">
              <a:extLst>
                <a:ext uri="{FF2B5EF4-FFF2-40B4-BE49-F238E27FC236}">
                  <a16:creationId xmlns:a16="http://schemas.microsoft.com/office/drawing/2014/main" id="{2AC403BA-8655-ED83-1062-238893343B06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31;p50">
              <a:extLst>
                <a:ext uri="{FF2B5EF4-FFF2-40B4-BE49-F238E27FC236}">
                  <a16:creationId xmlns:a16="http://schemas.microsoft.com/office/drawing/2014/main" id="{6D959095-0050-02D8-40AD-F31F5CE6D8CD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87;g262a50133df_1_486">
            <a:extLst>
              <a:ext uri="{FF2B5EF4-FFF2-40B4-BE49-F238E27FC236}">
                <a16:creationId xmlns:a16="http://schemas.microsoft.com/office/drawing/2014/main" id="{5E031063-FD75-9BA8-697A-0A50F1873090}"/>
              </a:ext>
            </a:extLst>
          </p:cNvPr>
          <p:cNvSpPr txBox="1"/>
          <p:nvPr/>
        </p:nvSpPr>
        <p:spPr>
          <a:xfrm>
            <a:off x="505900" y="970975"/>
            <a:ext cx="129688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2.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sz="30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5AF80FE8-2B07-C4CE-DCDA-03E70BBBD8AB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6" name="Google Shape;525;p50">
              <a:extLst>
                <a:ext uri="{FF2B5EF4-FFF2-40B4-BE49-F238E27FC236}">
                  <a16:creationId xmlns:a16="http://schemas.microsoft.com/office/drawing/2014/main" id="{DEECE7E9-5E40-AC36-7CE4-3AFE4B9351B6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7" name="Google Shape;526;p50">
              <a:extLst>
                <a:ext uri="{FF2B5EF4-FFF2-40B4-BE49-F238E27FC236}">
                  <a16:creationId xmlns:a16="http://schemas.microsoft.com/office/drawing/2014/main" id="{44A27621-2567-4FCA-67CC-A911F0682A1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27;p50">
              <a:extLst>
                <a:ext uri="{FF2B5EF4-FFF2-40B4-BE49-F238E27FC236}">
                  <a16:creationId xmlns:a16="http://schemas.microsoft.com/office/drawing/2014/main" id="{A0DACDAB-7BB3-95B7-6066-F27F208CDD8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31;p50">
              <a:extLst>
                <a:ext uri="{FF2B5EF4-FFF2-40B4-BE49-F238E27FC236}">
                  <a16:creationId xmlns:a16="http://schemas.microsoft.com/office/drawing/2014/main" id="{84F653B3-BAA6-80DD-C4F5-B73898B046B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2D26D614-6D27-E2BC-6F93-66F26E1E3E74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Google Shape;628;p54">
            <a:extLst>
              <a:ext uri="{FF2B5EF4-FFF2-40B4-BE49-F238E27FC236}">
                <a16:creationId xmlns:a16="http://schemas.microsoft.com/office/drawing/2014/main" id="{8E0EF044-58EB-A81D-3DE7-9C41E9B486EE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Project</a:t>
            </a:r>
            <a:r>
              <a: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폴더 구성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24D34E5D-69D8-C64F-30B7-E159B6541AB9}"/>
              </a:ext>
            </a:extLst>
          </p:cNvPr>
          <p:cNvGrpSpPr/>
          <p:nvPr/>
        </p:nvGrpSpPr>
        <p:grpSpPr>
          <a:xfrm>
            <a:off x="2765717" y="2978727"/>
            <a:ext cx="13485229" cy="6485948"/>
            <a:chOff x="2655390" y="2978727"/>
            <a:chExt cx="13485229" cy="648594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55390" y="2978727"/>
              <a:ext cx="3589455" cy="6485948"/>
            </a:xfrm>
            <a:prstGeom prst="rect">
              <a:avLst/>
            </a:prstGeom>
          </p:spPr>
        </p:pic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422AB99-D000-691C-D25A-9A65EDB5B8A9}"/>
                </a:ext>
              </a:extLst>
            </p:cNvPr>
            <p:cNvGrpSpPr/>
            <p:nvPr/>
          </p:nvGrpSpPr>
          <p:grpSpPr>
            <a:xfrm>
              <a:off x="7705724" y="2978727"/>
              <a:ext cx="8434895" cy="1421204"/>
              <a:chOff x="7705724" y="3104371"/>
              <a:chExt cx="8434895" cy="1421204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DF91847-0B1B-D895-0CE9-A1953B11B6AD}"/>
                  </a:ext>
                </a:extLst>
              </p:cNvPr>
              <p:cNvSpPr txBox="1"/>
              <p:nvPr/>
            </p:nvSpPr>
            <p:spPr>
              <a:xfrm>
                <a:off x="7705725" y="3650720"/>
                <a:ext cx="5083375" cy="8748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i="0" u="none" strike="noStrike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▶ </a:t>
                </a:r>
                <a:r>
                  <a:rPr lang="en-US" altLang="ko-KR" sz="1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Project : RECOMMENDATION_SYSTEM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b="1" i="0" u="none" strike="noStrike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▶ </a:t>
                </a:r>
                <a:r>
                  <a:rPr lang="en-US" altLang="ko-KR" sz="18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App : recommend</a:t>
                </a:r>
              </a:p>
            </p:txBody>
          </p:sp>
          <p:sp>
            <p:nvSpPr>
              <p:cNvPr id="15" name="Google Shape;161;p9">
                <a:extLst>
                  <a:ext uri="{FF2B5EF4-FFF2-40B4-BE49-F238E27FC236}">
                    <a16:creationId xmlns:a16="http://schemas.microsoft.com/office/drawing/2014/main" id="{754233E7-6BCC-DEFC-297D-334F5ABE11A8}"/>
                  </a:ext>
                </a:extLst>
              </p:cNvPr>
              <p:cNvSpPr txBox="1"/>
              <p:nvPr/>
            </p:nvSpPr>
            <p:spPr>
              <a:xfrm>
                <a:off x="7705724" y="3104371"/>
                <a:ext cx="8434895" cy="443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0"/>
                  <a:buFont typeface="Arial"/>
                  <a:buNone/>
                </a:pP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[</a:t>
                </a:r>
                <a:r>
                  <a:rPr lang="ko-KR" altLang="en-US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 프로젝트</a:t>
                </a:r>
                <a:r>
                  <a:rPr lang="en-US" altLang="ko-KR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/</a:t>
                </a:r>
                <a:r>
                  <a:rPr lang="ko-KR" altLang="en-US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앱 파일명 </a:t>
                </a: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]</a:t>
                </a:r>
                <a:endParaRPr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E5B5A85-9DA4-60F6-BBF5-E03B4C3C6C4B}"/>
                </a:ext>
              </a:extLst>
            </p:cNvPr>
            <p:cNvGrpSpPr/>
            <p:nvPr/>
          </p:nvGrpSpPr>
          <p:grpSpPr>
            <a:xfrm>
              <a:off x="7705724" y="5208061"/>
              <a:ext cx="8434895" cy="3314030"/>
              <a:chOff x="7705724" y="5143500"/>
              <a:chExt cx="8434895" cy="331403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A4E34AF-522A-4F24-274E-6F4CEE1D05A7}"/>
                  </a:ext>
                </a:extLst>
              </p:cNvPr>
              <p:cNvSpPr txBox="1"/>
              <p:nvPr/>
            </p:nvSpPr>
            <p:spPr>
              <a:xfrm>
                <a:off x="7705725" y="5689849"/>
                <a:ext cx="7243989" cy="27676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b="1" i="0" u="none" strike="noStrike" dirty="0">
                    <a:effectLst/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▶ </a:t>
                </a: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Templates : data.html : 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데이터 소개 및 현황 분석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         	index.html : 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메인 화면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service.html : </a:t>
                </a:r>
                <a:r>
                  <a:rPr lang="ko-KR" altLang="en-US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서비스 소개</a:t>
                </a:r>
                <a:endParaRPr lang="en-US" altLang="ko-KR" sz="20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service1.html : 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고객별 맞춤형 광고 알고리즘 서비스</a:t>
                </a:r>
                <a:endParaRPr lang="en-US" altLang="ko-KR" sz="2000" dirty="0">
                  <a:solidFill>
                    <a:srgbClr val="262626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ko-KR" sz="2000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service2.html : </a:t>
                </a:r>
                <a:r>
                  <a:rPr lang="ko-KR" altLang="en-US" sz="2000" dirty="0">
                    <a:solidFill>
                      <a:srgbClr val="262626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cs typeface="Arial" panose="020B0604020202020204" pitchFamily="34" charset="0"/>
                  </a:rPr>
                  <a:t>서비스별 타겟 고객 및 광고 송출 서비스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21" name="Google Shape;161;p9">
                <a:extLst>
                  <a:ext uri="{FF2B5EF4-FFF2-40B4-BE49-F238E27FC236}">
                    <a16:creationId xmlns:a16="http://schemas.microsoft.com/office/drawing/2014/main" id="{C8B3902B-1ED1-886E-A748-D65632C84A95}"/>
                  </a:ext>
                </a:extLst>
              </p:cNvPr>
              <p:cNvSpPr txBox="1"/>
              <p:nvPr/>
            </p:nvSpPr>
            <p:spPr>
              <a:xfrm>
                <a:off x="7705724" y="5143500"/>
                <a:ext cx="8434895" cy="4431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spAutoFit/>
              </a:bodyPr>
              <a:lstStyle/>
              <a:p>
                <a:pPr marL="0" marR="0" lvl="0" indent="0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0"/>
                  <a:buFont typeface="Arial"/>
                  <a:buNone/>
                </a:pP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[</a:t>
                </a:r>
                <a:r>
                  <a:rPr lang="ko-KR" altLang="en-US" sz="2400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 파일 소개 </a:t>
                </a:r>
                <a:r>
                  <a:rPr lang="en-US" altLang="ko-KR" sz="2400" b="1" i="0" u="none" strike="noStrike" cap="none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  <a:sym typeface="Arial"/>
                  </a:rPr>
                  <a:t>]</a:t>
                </a:r>
                <a:endParaRPr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4048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4" y="2999674"/>
            <a:ext cx="9165272" cy="645865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846C9D3-B3A7-AFA0-1470-35E97442B5E8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F2773FAE-DA94-95C9-6DEF-76FA4C5B5BDC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FAC876A9-2267-712C-E89F-8A527569109B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3B857094-ADF3-8420-C226-DADEEADD5BB1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31;p50">
              <a:extLst>
                <a:ext uri="{FF2B5EF4-FFF2-40B4-BE49-F238E27FC236}">
                  <a16:creationId xmlns:a16="http://schemas.microsoft.com/office/drawing/2014/main" id="{296A4407-7767-07E1-36FE-238CD6094DAC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1C0A1A94-5534-3379-8ADB-F13482095E78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5A480C10-AF49-EDC1-A4DB-7E8A09610BCB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메인 화면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3F1F66-F6CD-72FA-6FEE-B50ABD192B2A}"/>
              </a:ext>
            </a:extLst>
          </p:cNvPr>
          <p:cNvSpPr txBox="1"/>
          <p:nvPr/>
        </p:nvSpPr>
        <p:spPr>
          <a:xfrm>
            <a:off x="11905327" y="3525076"/>
            <a:ext cx="5083375" cy="2121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서비스 소개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 소개 및 현황 분석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고객별 맞춤형 광고 알고리즘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서비스별 타겟 고객 별 광고 송출 서비스 추천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3A7BD086-7ED5-F4D5-4ECC-770279B27A04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주요 파트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AF4EB1-C234-C050-88F7-70D4A6D8012D}"/>
              </a:ext>
            </a:extLst>
          </p:cNvPr>
          <p:cNvSpPr txBox="1"/>
          <p:nvPr/>
        </p:nvSpPr>
        <p:spPr>
          <a:xfrm>
            <a:off x="11905327" y="6339061"/>
            <a:ext cx="5083375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좌우로 화면 전환 가능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사진 클릭 시 관련 서비스 페이지 이동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사용자 원하는 정보 쉽게 확인 가능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5" name="Google Shape;161;p9">
            <a:extLst>
              <a:ext uri="{FF2B5EF4-FFF2-40B4-BE49-F238E27FC236}">
                <a16:creationId xmlns:a16="http://schemas.microsoft.com/office/drawing/2014/main" id="{FC7AF414-1A73-FE93-1201-F9EFE1CECC18}"/>
              </a:ext>
            </a:extLst>
          </p:cNvPr>
          <p:cNvSpPr txBox="1"/>
          <p:nvPr/>
        </p:nvSpPr>
        <p:spPr>
          <a:xfrm>
            <a:off x="11905326" y="5792712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기능 소개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4236D89-8D23-E959-1F3A-F3D0137B0810}"/>
              </a:ext>
            </a:extLst>
          </p:cNvPr>
          <p:cNvSpPr/>
          <p:nvPr/>
        </p:nvSpPr>
        <p:spPr>
          <a:xfrm>
            <a:off x="4572000" y="3105150"/>
            <a:ext cx="742950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5A3D9E-25F9-5B74-62B2-29AB263717CB}"/>
              </a:ext>
            </a:extLst>
          </p:cNvPr>
          <p:cNvSpPr/>
          <p:nvPr/>
        </p:nvSpPr>
        <p:spPr>
          <a:xfrm>
            <a:off x="5600699" y="3105150"/>
            <a:ext cx="1152525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B79F7E9-92B2-B9A4-8186-3755A67583A5}"/>
              </a:ext>
            </a:extLst>
          </p:cNvPr>
          <p:cNvSpPr/>
          <p:nvPr/>
        </p:nvSpPr>
        <p:spPr>
          <a:xfrm>
            <a:off x="7118244" y="3105150"/>
            <a:ext cx="1339956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6E7376-8931-EC01-2CF2-764C25EAA91B}"/>
              </a:ext>
            </a:extLst>
          </p:cNvPr>
          <p:cNvSpPr/>
          <p:nvPr/>
        </p:nvSpPr>
        <p:spPr>
          <a:xfrm>
            <a:off x="8815192" y="3105150"/>
            <a:ext cx="1986158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863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9144000" y="4632738"/>
            <a:ext cx="10833444" cy="652877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0" name="副标题 2"/>
          <p:cNvSpPr txBox="1">
            <a:spLocks/>
          </p:cNvSpPr>
          <p:nvPr/>
        </p:nvSpPr>
        <p:spPr>
          <a:xfrm>
            <a:off x="9144000" y="7145003"/>
            <a:ext cx="2924907" cy="751841"/>
          </a:xfrm>
          <a:prstGeom prst="rect">
            <a:avLst/>
          </a:prstGeom>
        </p:spPr>
        <p:txBody>
          <a:bodyPr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ko-KR" altLang="en-US" sz="1575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76402A2-60D1-040D-9C68-C1B528B5B2D8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BFC73C6C-E445-C2DD-C1D4-BD5720F5F2F5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2343D71C-CFE3-D2E0-F57E-52E05CE81EDE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2168128F-0E4D-4843-9124-07192925175D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E5C25C62-CA63-CDEE-16BB-43BEE148CC5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2" name="Google Shape;628;p54">
            <a:extLst>
              <a:ext uri="{FF2B5EF4-FFF2-40B4-BE49-F238E27FC236}">
                <a16:creationId xmlns:a16="http://schemas.microsoft.com/office/drawing/2014/main" id="{9E08CADD-1799-7BA0-5219-9EB1B466415D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3" name="Google Shape;628;p54">
            <a:extLst>
              <a:ext uri="{FF2B5EF4-FFF2-40B4-BE49-F238E27FC236}">
                <a16:creationId xmlns:a16="http://schemas.microsoft.com/office/drawing/2014/main" id="{4B641AF6-8C92-40DF-7D96-7357E9ECCEC7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Code_Index.html 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52404B-F138-7047-83C8-15D6A9298933}"/>
              </a:ext>
            </a:extLst>
          </p:cNvPr>
          <p:cNvSpPr/>
          <p:nvPr/>
        </p:nvSpPr>
        <p:spPr>
          <a:xfrm>
            <a:off x="2649392" y="3711574"/>
            <a:ext cx="5400000" cy="378334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div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class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"carousel-item"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href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"service2"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 err="1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img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src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"https://thumbs.dreamstime.com/b/recommendation-word-cloud-concept-grey-background-88649745.jpg"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height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900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class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"d-block w-100"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alt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"..."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div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class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=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"carousel-caption d-none d-md-block"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h4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&gt;&lt;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strong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서비스별 타겟 및 광고 송출 서비스 추천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strong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h4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div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  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&lt;/</a:t>
            </a:r>
            <a:r>
              <a:rPr lang="en-US" altLang="ko-KR" sz="1400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div</a:t>
            </a:r>
            <a:r>
              <a:rPr lang="en-US" altLang="ko-KR" sz="1400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&gt;</a:t>
            </a:r>
            <a:endParaRPr lang="en-US" altLang="ko-KR" sz="1400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6D17F-C24B-CEF2-ED4E-71E94440B705}"/>
              </a:ext>
            </a:extLst>
          </p:cNvPr>
          <p:cNvSpPr txBox="1"/>
          <p:nvPr/>
        </p:nvSpPr>
        <p:spPr>
          <a:xfrm>
            <a:off x="9238452" y="3711574"/>
            <a:ext cx="6649247" cy="378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&lt;a </a:t>
            </a:r>
            <a:r>
              <a:rPr lang="en-US" altLang="ko-KR" sz="18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href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= “ ”&gt;&lt;/a&gt;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이용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이미지를 누르면 해당 페이지로 </a:t>
            </a:r>
            <a:r>
              <a:rPr lang="ko-KR" altLang="en-US" sz="18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이동할수있게</a:t>
            </a:r>
            <a:r>
              <a:rPr lang="ko-KR" altLang="en-US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구현</a:t>
            </a:r>
            <a:endParaRPr lang="en-US" altLang="ko-KR" sz="18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“data” = data.html</a:t>
            </a: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“service1” = service1.html</a:t>
            </a: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“service2” = service2.html</a:t>
            </a: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endParaRPr lang="ko-KR" altLang="en-US" sz="1800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93564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5" y="2999674"/>
            <a:ext cx="9165272" cy="6458651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2FE8A46D-B2C0-5794-20F5-2AD9415F1FF4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27C96B33-BB96-B08D-14A3-A2750CEE9E40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369862CF-9918-2C0E-84EF-31230EFB255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FE944835-A277-448F-FFA5-6B490D1F332D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AD42056B-E46D-54AB-E33F-4E8CB010FBA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7" name="Google Shape;628;p54">
            <a:extLst>
              <a:ext uri="{FF2B5EF4-FFF2-40B4-BE49-F238E27FC236}">
                <a16:creationId xmlns:a16="http://schemas.microsoft.com/office/drawing/2014/main" id="{7D917B26-BE15-8329-83F4-E301315C5B8E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7239B425-6F74-5634-1B82-501956169F0E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소개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7AE1B19-95AF-75E6-E68A-DFE3A43FFF9F}"/>
              </a:ext>
            </a:extLst>
          </p:cNvPr>
          <p:cNvSpPr/>
          <p:nvPr/>
        </p:nvSpPr>
        <p:spPr>
          <a:xfrm>
            <a:off x="4572000" y="3067050"/>
            <a:ext cx="742950" cy="29329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E70E929-5493-EF08-3794-9BC673393CF0}"/>
              </a:ext>
            </a:extLst>
          </p:cNvPr>
          <p:cNvSpPr/>
          <p:nvPr/>
        </p:nvSpPr>
        <p:spPr>
          <a:xfrm>
            <a:off x="4179888" y="4430492"/>
            <a:ext cx="4670425" cy="1881407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E846718-84C3-BA58-0B1F-62426397ABC2}"/>
              </a:ext>
            </a:extLst>
          </p:cNvPr>
          <p:cNvSpPr/>
          <p:nvPr/>
        </p:nvSpPr>
        <p:spPr>
          <a:xfrm>
            <a:off x="3238500" y="6441345"/>
            <a:ext cx="6553200" cy="253853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06691F-3B0F-FE50-C996-353104CE16A3}"/>
              </a:ext>
            </a:extLst>
          </p:cNvPr>
          <p:cNvSpPr txBox="1"/>
          <p:nvPr/>
        </p:nvSpPr>
        <p:spPr>
          <a:xfrm>
            <a:off x="11905327" y="3525076"/>
            <a:ext cx="5747673" cy="1289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서비스 이름 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＂</a:t>
            </a:r>
            <a:r>
              <a:rPr lang="en-US" altLang="ko-KR" sz="18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AdTarget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” </a:t>
            </a: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 - </a:t>
            </a:r>
            <a:r>
              <a:rPr lang="en-US" altLang="ko-KR" sz="1800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“Advertisement target”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의 축약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소개 문구를 통해 소비자가 서비스 파악 가능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Google Shape;161;p9">
            <a:extLst>
              <a:ext uri="{FF2B5EF4-FFF2-40B4-BE49-F238E27FC236}">
                <a16:creationId xmlns:a16="http://schemas.microsoft.com/office/drawing/2014/main" id="{36858DEC-0665-F887-6521-B7E7E8AA2153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서비스 이름 및 소개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20BFBF-4524-55CC-1391-2D2E3CF181B2}"/>
              </a:ext>
            </a:extLst>
          </p:cNvPr>
          <p:cNvSpPr txBox="1"/>
          <p:nvPr/>
        </p:nvSpPr>
        <p:spPr>
          <a:xfrm>
            <a:off x="11905327" y="6339061"/>
            <a:ext cx="5083375" cy="87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제공 서비스 종류 소개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버튼 클릭 시 해당 서비스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기능 제공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2" name="Google Shape;161;p9">
            <a:extLst>
              <a:ext uri="{FF2B5EF4-FFF2-40B4-BE49-F238E27FC236}">
                <a16:creationId xmlns:a16="http://schemas.microsoft.com/office/drawing/2014/main" id="{C1EFDCD4-AA88-A2C8-D04B-E4551394E6CA}"/>
              </a:ext>
            </a:extLst>
          </p:cNvPr>
          <p:cNvSpPr txBox="1"/>
          <p:nvPr/>
        </p:nvSpPr>
        <p:spPr>
          <a:xfrm>
            <a:off x="11905326" y="5792712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Our Services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31621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079DEC5-FC7F-ECBD-D665-46EA14746701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9CE26150-8461-A8E5-9C5D-C9288372A106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094523C8-241B-8FDC-A11B-7D8CE23AB834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A228888C-D768-2CC3-1D9E-EF13B36E04E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CCE9782F-3D57-9F73-044A-03EBCC6C44F5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628;p54">
            <a:extLst>
              <a:ext uri="{FF2B5EF4-FFF2-40B4-BE49-F238E27FC236}">
                <a16:creationId xmlns:a16="http://schemas.microsoft.com/office/drawing/2014/main" id="{2A12AA63-58A2-D452-E77E-A8A550F3373D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B8854D-8E5F-1709-3381-D11A4173FA7D}"/>
              </a:ext>
            </a:extLst>
          </p:cNvPr>
          <p:cNvSpPr/>
          <p:nvPr/>
        </p:nvSpPr>
        <p:spPr>
          <a:xfrm>
            <a:off x="2649392" y="3711574"/>
            <a:ext cx="5400000" cy="29069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def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index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):</a:t>
            </a:r>
          </a:p>
          <a:p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return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render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'index.html'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  <a:p>
            <a:b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def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service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):</a:t>
            </a:r>
          </a:p>
          <a:p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return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render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'service.html'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  <a:p>
            <a:b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r>
              <a:rPr lang="en-US" altLang="ko-KR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def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data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):</a:t>
            </a:r>
          </a:p>
          <a:p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   </a:t>
            </a:r>
            <a:r>
              <a:rPr lang="en-US" altLang="ko-KR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return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render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(</a:t>
            </a:r>
            <a:r>
              <a:rPr lang="en-US" altLang="ko-KR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request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en-US" altLang="ko-KR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'data.html'</a:t>
            </a:r>
            <a: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</a:p>
          <a:p>
            <a:br>
              <a:rPr lang="en-US" altLang="ko-KR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endParaRPr lang="en-US" altLang="ko-KR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0E5F3E-4731-1A92-CE97-46B89FDFBBC2}"/>
              </a:ext>
            </a:extLst>
          </p:cNvPr>
          <p:cNvSpPr txBox="1"/>
          <p:nvPr/>
        </p:nvSpPr>
        <p:spPr>
          <a:xfrm>
            <a:off x="9238452" y="3711574"/>
            <a:ext cx="6649247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각각 페이지 렌더링 함수</a:t>
            </a: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b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</a:br>
            <a:endParaRPr lang="ko-KR" altLang="en-US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Google Shape;628;p54">
            <a:extLst>
              <a:ext uri="{FF2B5EF4-FFF2-40B4-BE49-F238E27FC236}">
                <a16:creationId xmlns:a16="http://schemas.microsoft.com/office/drawing/2014/main" id="{F3B78424-4AD7-5FBF-2E3E-55B8204B4CD2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9984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61;p9">
            <a:extLst>
              <a:ext uri="{FF2B5EF4-FFF2-40B4-BE49-F238E27FC236}">
                <a16:creationId xmlns:a16="http://schemas.microsoft.com/office/drawing/2014/main" id="{90F845DF-9A3C-C25E-2B94-F92933282F15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프로젝트 사용 시스템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3BB5841A-BAA8-2E4B-6014-54906550D527}"/>
              </a:ext>
            </a:extLst>
          </p:cNvPr>
          <p:cNvGrpSpPr/>
          <p:nvPr/>
        </p:nvGrpSpPr>
        <p:grpSpPr>
          <a:xfrm>
            <a:off x="4110798" y="2263775"/>
            <a:ext cx="10800000" cy="7218900"/>
            <a:chOff x="2682480" y="2263775"/>
            <a:chExt cx="10800000" cy="7218900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F936B256-310F-0997-5A37-3FB3A6BF6D41}"/>
                </a:ext>
              </a:extLst>
            </p:cNvPr>
            <p:cNvGrpSpPr/>
            <p:nvPr/>
          </p:nvGrpSpPr>
          <p:grpSpPr>
            <a:xfrm>
              <a:off x="4859603" y="2326543"/>
              <a:ext cx="1145026" cy="1334562"/>
              <a:chOff x="4950429" y="2263775"/>
              <a:chExt cx="1145026" cy="1334562"/>
            </a:xfrm>
          </p:grpSpPr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06968B5-3768-0F2B-535E-3BDEB78DDEFF}"/>
                  </a:ext>
                </a:extLst>
              </p:cNvPr>
              <p:cNvSpPr txBox="1"/>
              <p:nvPr/>
            </p:nvSpPr>
            <p:spPr>
              <a:xfrm>
                <a:off x="5019882" y="3229005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[Excel]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  <p:pic>
            <p:nvPicPr>
              <p:cNvPr id="9" name="그림 8" descr="상징, 스크린샷, 그린, 그래픽이(가) 표시된 사진&#10;&#10;자동 생성된 설명">
                <a:extLst>
                  <a:ext uri="{FF2B5EF4-FFF2-40B4-BE49-F238E27FC236}">
                    <a16:creationId xmlns:a16="http://schemas.microsoft.com/office/drawing/2014/main" id="{6C731AFE-6AF1-8CF6-B18E-3EFC4FFE7E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0429" y="2263775"/>
                <a:ext cx="968068" cy="900000"/>
              </a:xfrm>
              <a:prstGeom prst="rect">
                <a:avLst/>
              </a:prstGeom>
            </p:spPr>
          </p:pic>
        </p:grpSp>
        <p:pic>
          <p:nvPicPr>
            <p:cNvPr id="20" name="그림 19" descr="폰트, 스크린샷, 텍스트, 그래픽이(가) 표시된 사진&#10;&#10;자동 생성된 설명">
              <a:extLst>
                <a:ext uri="{FF2B5EF4-FFF2-40B4-BE49-F238E27FC236}">
                  <a16:creationId xmlns:a16="http://schemas.microsoft.com/office/drawing/2014/main" id="{337852B4-CFFD-D1C5-889A-11BCD1111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0191" t="26860" r="8495" b="25527"/>
            <a:stretch/>
          </p:blipFill>
          <p:spPr>
            <a:xfrm>
              <a:off x="4663606" y="8303877"/>
              <a:ext cx="1537020" cy="900000"/>
            </a:xfrm>
            <a:prstGeom prst="rect">
              <a:avLst/>
            </a:prstGeom>
          </p:spPr>
        </p:pic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36DE100D-4CF0-8464-BBFC-2347C2E383BA}"/>
                </a:ext>
              </a:extLst>
            </p:cNvPr>
            <p:cNvGrpSpPr/>
            <p:nvPr/>
          </p:nvGrpSpPr>
          <p:grpSpPr>
            <a:xfrm>
              <a:off x="6606122" y="2263775"/>
              <a:ext cx="2314520" cy="1334562"/>
              <a:chOff x="6560844" y="2263775"/>
              <a:chExt cx="2314520" cy="1334562"/>
            </a:xfrm>
          </p:grpSpPr>
          <p:pic>
            <p:nvPicPr>
              <p:cNvPr id="18" name="그림 17" descr="원, 그래픽이(가) 표시된 사진&#10;&#10;자동 생성된 설명">
                <a:extLst>
                  <a:ext uri="{FF2B5EF4-FFF2-40B4-BE49-F238E27FC236}">
                    <a16:creationId xmlns:a16="http://schemas.microsoft.com/office/drawing/2014/main" id="{707FDD95-210E-B317-5D65-18724CB572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68104" y="226377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A417B431-ADFD-61F4-9077-AAA4DD93569D}"/>
                  </a:ext>
                </a:extLst>
              </p:cNvPr>
              <p:cNvSpPr txBox="1"/>
              <p:nvPr/>
            </p:nvSpPr>
            <p:spPr>
              <a:xfrm>
                <a:off x="6560844" y="3229005"/>
                <a:ext cx="23145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b="1" dirty="0" err="1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Jupyter</a:t>
                </a:r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 notebook]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5FAF1DCE-F70C-70F1-E2E5-EE0CAFB9A142}"/>
                </a:ext>
              </a:extLst>
            </p:cNvPr>
            <p:cNvGrpSpPr/>
            <p:nvPr/>
          </p:nvGrpSpPr>
          <p:grpSpPr>
            <a:xfrm>
              <a:off x="4894330" y="5275871"/>
              <a:ext cx="1075573" cy="1197640"/>
              <a:chOff x="4842924" y="5483148"/>
              <a:chExt cx="1075573" cy="1197640"/>
            </a:xfrm>
          </p:grpSpPr>
          <p:pic>
            <p:nvPicPr>
              <p:cNvPr id="28" name="그림 27" descr="그래픽, 폰트, 그래픽 디자인, 로고이(가) 표시된 사진&#10;&#10;자동 생성된 설명">
                <a:extLst>
                  <a:ext uri="{FF2B5EF4-FFF2-40B4-BE49-F238E27FC236}">
                    <a16:creationId xmlns:a16="http://schemas.microsoft.com/office/drawing/2014/main" id="{4A8F5408-5F5C-AA45-CFF0-0D75DA6161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279" r="61024"/>
              <a:stretch/>
            </p:blipFill>
            <p:spPr>
              <a:xfrm>
                <a:off x="5023751" y="5483148"/>
                <a:ext cx="713919" cy="900000"/>
              </a:xfrm>
              <a:prstGeom prst="rect">
                <a:avLst/>
              </a:prstGeom>
            </p:spPr>
          </p:pic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2683F38E-1141-A8EF-62B5-B0CAEF917A7A}"/>
                  </a:ext>
                </a:extLst>
              </p:cNvPr>
              <p:cNvSpPr txBox="1"/>
              <p:nvPr/>
            </p:nvSpPr>
            <p:spPr>
              <a:xfrm>
                <a:off x="4842924" y="6311456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[NumPy]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6A3F124-2278-F4DA-ECDB-07BC4B3EF840}"/>
                </a:ext>
              </a:extLst>
            </p:cNvPr>
            <p:cNvGrpSpPr/>
            <p:nvPr/>
          </p:nvGrpSpPr>
          <p:grpSpPr>
            <a:xfrm>
              <a:off x="4894330" y="3766642"/>
              <a:ext cx="1075573" cy="1334061"/>
              <a:chOff x="5025248" y="3839123"/>
              <a:chExt cx="1075573" cy="1334061"/>
            </a:xfrm>
          </p:grpSpPr>
          <p:pic>
            <p:nvPicPr>
              <p:cNvPr id="4" name="그림 3" descr="그래픽, 클립아트, 스크린샷, 디자인이(가) 표시된 사진&#10;&#10;자동 생성된 설명">
                <a:extLst>
                  <a:ext uri="{FF2B5EF4-FFF2-40B4-BE49-F238E27FC236}">
                    <a16:creationId xmlns:a16="http://schemas.microsoft.com/office/drawing/2014/main" id="{6EA39CEB-5FDC-91E8-8135-81D73EA7B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3034" y="3839123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CB1FD61A-EB11-1AE1-FC4A-A82C840C40D4}"/>
                  </a:ext>
                </a:extLst>
              </p:cNvPr>
              <p:cNvSpPr txBox="1"/>
              <p:nvPr/>
            </p:nvSpPr>
            <p:spPr>
              <a:xfrm>
                <a:off x="5025248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[Python]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25725F58-6805-1AAC-E813-59ABF6416D3E}"/>
                </a:ext>
              </a:extLst>
            </p:cNvPr>
            <p:cNvGrpSpPr/>
            <p:nvPr/>
          </p:nvGrpSpPr>
          <p:grpSpPr>
            <a:xfrm>
              <a:off x="9522135" y="2263775"/>
              <a:ext cx="1075573" cy="1334562"/>
              <a:chOff x="9652304" y="2263775"/>
              <a:chExt cx="1075573" cy="1334562"/>
            </a:xfrm>
          </p:grpSpPr>
          <p:pic>
            <p:nvPicPr>
              <p:cNvPr id="16" name="그림 15" descr="그래픽, 상징, 일렉트릭 블루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545567A8-CA0B-1861-9427-7C29A9D430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740090" y="2263775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48479005-2961-1D77-A79F-CAD921024DD6}"/>
                  </a:ext>
                </a:extLst>
              </p:cNvPr>
              <p:cNvSpPr txBox="1"/>
              <p:nvPr/>
            </p:nvSpPr>
            <p:spPr>
              <a:xfrm>
                <a:off x="9652304" y="3229005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b="1" dirty="0" err="1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VScode</a:t>
                </a:r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946A0EDC-C201-6640-EB86-6A3EAB374DA6}"/>
                </a:ext>
              </a:extLst>
            </p:cNvPr>
            <p:cNvGrpSpPr/>
            <p:nvPr/>
          </p:nvGrpSpPr>
          <p:grpSpPr>
            <a:xfrm>
              <a:off x="7225596" y="3766642"/>
              <a:ext cx="1075573" cy="1334061"/>
              <a:chOff x="6955545" y="3839123"/>
              <a:chExt cx="1075573" cy="1334061"/>
            </a:xfrm>
          </p:grpSpPr>
          <p:pic>
            <p:nvPicPr>
              <p:cNvPr id="131" name="그림 130" descr="그래픽, 상징, 오렌지, 디자인이(가) 표시된 사진&#10;&#10;자동 생성된 설명">
                <a:extLst>
                  <a:ext uri="{FF2B5EF4-FFF2-40B4-BE49-F238E27FC236}">
                    <a16:creationId xmlns:a16="http://schemas.microsoft.com/office/drawing/2014/main" id="{C6C8C14F-9FC5-F42A-DCB9-CFD8A15ADF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43331" y="3839123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C3E7989-A901-2F54-1199-D7AD10685307}"/>
                  </a:ext>
                </a:extLst>
              </p:cNvPr>
              <p:cNvSpPr txBox="1"/>
              <p:nvPr/>
            </p:nvSpPr>
            <p:spPr>
              <a:xfrm>
                <a:off x="6955545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[HTML]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2526A7E6-0AFD-26AA-3CBA-B1F62CC6FB51}"/>
                </a:ext>
              </a:extLst>
            </p:cNvPr>
            <p:cNvGrpSpPr/>
            <p:nvPr/>
          </p:nvGrpSpPr>
          <p:grpSpPr>
            <a:xfrm>
              <a:off x="9522135" y="3766642"/>
              <a:ext cx="1075573" cy="1334061"/>
              <a:chOff x="8642818" y="3839123"/>
              <a:chExt cx="1075573" cy="1334061"/>
            </a:xfrm>
          </p:grpSpPr>
          <p:pic>
            <p:nvPicPr>
              <p:cNvPr id="129" name="그림 128" descr="스크린샷, 그래픽, 일렉트릭 블루, 직사각형이(가) 표시된 사진&#10;&#10;자동 생성된 설명">
                <a:extLst>
                  <a:ext uri="{FF2B5EF4-FFF2-40B4-BE49-F238E27FC236}">
                    <a16:creationId xmlns:a16="http://schemas.microsoft.com/office/drawing/2014/main" id="{C71345B3-416D-587B-35A1-B0F645DC7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861490" y="3839123"/>
                <a:ext cx="638228" cy="900000"/>
              </a:xfrm>
              <a:prstGeom prst="rect">
                <a:avLst/>
              </a:prstGeom>
            </p:spPr>
          </p:pic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1A36A983-D0FD-2C83-1AD1-5BE6B6567495}"/>
                  </a:ext>
                </a:extLst>
              </p:cNvPr>
              <p:cNvSpPr txBox="1"/>
              <p:nvPr/>
            </p:nvSpPr>
            <p:spPr>
              <a:xfrm>
                <a:off x="8642818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[CSS]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76CC906F-8E37-26D3-3CC2-0C21733C4BBD}"/>
                </a:ext>
              </a:extLst>
            </p:cNvPr>
            <p:cNvGrpSpPr/>
            <p:nvPr/>
          </p:nvGrpSpPr>
          <p:grpSpPr>
            <a:xfrm>
              <a:off x="11818674" y="3769494"/>
              <a:ext cx="1075573" cy="1334061"/>
              <a:chOff x="10448177" y="3839123"/>
              <a:chExt cx="1075573" cy="1334061"/>
            </a:xfrm>
          </p:grpSpPr>
          <p:pic>
            <p:nvPicPr>
              <p:cNvPr id="12" name="그림 11" descr="폰트, 그래픽, 텍스트, 스크린샷이(가) 표시된 사진&#10;&#10;자동 생성된 설명">
                <a:extLst>
                  <a:ext uri="{FF2B5EF4-FFF2-40B4-BE49-F238E27FC236}">
                    <a16:creationId xmlns:a16="http://schemas.microsoft.com/office/drawing/2014/main" id="{8A704E2B-F35D-669E-9589-7B77634931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503499" y="3839123"/>
                <a:ext cx="831579" cy="900000"/>
              </a:xfrm>
              <a:prstGeom prst="rect">
                <a:avLst/>
              </a:prstGeom>
            </p:spPr>
          </p:pic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21E1A72F-90E0-045A-621D-0CD270A34F74}"/>
                  </a:ext>
                </a:extLst>
              </p:cNvPr>
              <p:cNvSpPr txBox="1"/>
              <p:nvPr/>
            </p:nvSpPr>
            <p:spPr>
              <a:xfrm>
                <a:off x="10448177" y="4803852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[JSON]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BBC56C2E-9AD6-26CF-9502-9BBF6B80D5D0}"/>
                </a:ext>
              </a:extLst>
            </p:cNvPr>
            <p:cNvGrpSpPr/>
            <p:nvPr/>
          </p:nvGrpSpPr>
          <p:grpSpPr>
            <a:xfrm>
              <a:off x="7225596" y="5275872"/>
              <a:ext cx="1075573" cy="1197640"/>
              <a:chOff x="6980709" y="5483148"/>
              <a:chExt cx="1075573" cy="1197640"/>
            </a:xfrm>
          </p:grpSpPr>
          <p:pic>
            <p:nvPicPr>
              <p:cNvPr id="30" name="그림 29" descr="스크린샷, 그래픽, 폰트, 그래픽 디자인이(가) 표시된 사진&#10;&#10;자동 생성된 설명">
                <a:extLst>
                  <a:ext uri="{FF2B5EF4-FFF2-40B4-BE49-F238E27FC236}">
                    <a16:creationId xmlns:a16="http://schemas.microsoft.com/office/drawing/2014/main" id="{876DC07F-ACA6-FF96-A221-B1326C3C1B2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r="75712"/>
              <a:stretch/>
            </p:blipFill>
            <p:spPr>
              <a:xfrm>
                <a:off x="7247508" y="5483148"/>
                <a:ext cx="541975" cy="900000"/>
              </a:xfrm>
              <a:prstGeom prst="rect">
                <a:avLst/>
              </a:prstGeom>
            </p:spPr>
          </p:pic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C05776CE-1E13-03AE-3EF9-C05BCF8BB122}"/>
                  </a:ext>
                </a:extLst>
              </p:cNvPr>
              <p:cNvSpPr txBox="1"/>
              <p:nvPr/>
            </p:nvSpPr>
            <p:spPr>
              <a:xfrm>
                <a:off x="6980709" y="6311456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[Pandas]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2" name="사각형: 둥근 모서리 151">
              <a:extLst>
                <a:ext uri="{FF2B5EF4-FFF2-40B4-BE49-F238E27FC236}">
                  <a16:creationId xmlns:a16="http://schemas.microsoft.com/office/drawing/2014/main" id="{EE722C39-D194-8505-920B-B05A629C90BF}"/>
                </a:ext>
              </a:extLst>
            </p:cNvPr>
            <p:cNvSpPr/>
            <p:nvPr/>
          </p:nvSpPr>
          <p:spPr>
            <a:xfrm>
              <a:off x="2682480" y="2718509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프로그램</a:t>
              </a:r>
            </a:p>
          </p:txBody>
        </p:sp>
        <p:sp>
          <p:nvSpPr>
            <p:cNvPr id="153" name="사각형: 둥근 모서리 152">
              <a:extLst>
                <a:ext uri="{FF2B5EF4-FFF2-40B4-BE49-F238E27FC236}">
                  <a16:creationId xmlns:a16="http://schemas.microsoft.com/office/drawing/2014/main" id="{048DAEE9-284D-E705-4727-CEC8C82E6BD4}"/>
                </a:ext>
              </a:extLst>
            </p:cNvPr>
            <p:cNvSpPr/>
            <p:nvPr/>
          </p:nvSpPr>
          <p:spPr>
            <a:xfrm>
              <a:off x="2682480" y="4156673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언어 및 포맷</a:t>
              </a:r>
            </a:p>
          </p:txBody>
        </p:sp>
        <p:sp>
          <p:nvSpPr>
            <p:cNvPr id="154" name="사각형: 둥근 모서리 153">
              <a:extLst>
                <a:ext uri="{FF2B5EF4-FFF2-40B4-BE49-F238E27FC236}">
                  <a16:creationId xmlns:a16="http://schemas.microsoft.com/office/drawing/2014/main" id="{07DA866A-1F8B-75D3-44EA-4A28421E5B9F}"/>
                </a:ext>
              </a:extLst>
            </p:cNvPr>
            <p:cNvSpPr/>
            <p:nvPr/>
          </p:nvSpPr>
          <p:spPr>
            <a:xfrm>
              <a:off x="2682480" y="5597693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패키지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18BD6EE-3A3A-A048-C620-BF2A657EE14B}"/>
                </a:ext>
              </a:extLst>
            </p:cNvPr>
            <p:cNvGrpSpPr/>
            <p:nvPr/>
          </p:nvGrpSpPr>
          <p:grpSpPr>
            <a:xfrm>
              <a:off x="4731345" y="6678537"/>
              <a:ext cx="1401543" cy="1271494"/>
              <a:chOff x="4896676" y="6989819"/>
              <a:chExt cx="1401543" cy="1271494"/>
            </a:xfrm>
          </p:grpSpPr>
          <p:pic>
            <p:nvPicPr>
              <p:cNvPr id="22" name="그림 21" descr="원, 다채로움이(가) 표시된 사진&#10;&#10;자동 생성된 설명">
                <a:extLst>
                  <a:ext uri="{FF2B5EF4-FFF2-40B4-BE49-F238E27FC236}">
                    <a16:creationId xmlns:a16="http://schemas.microsoft.com/office/drawing/2014/main" id="{3B0E8C5E-AB52-0880-F84E-EEA47A265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7447" y="6989819"/>
                <a:ext cx="900000" cy="900000"/>
              </a:xfrm>
              <a:prstGeom prst="rect">
                <a:avLst/>
              </a:prstGeom>
            </p:spPr>
          </p:pic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28C1CD15-2C03-52DA-E95F-0401CE1BFA63}"/>
                  </a:ext>
                </a:extLst>
              </p:cNvPr>
              <p:cNvSpPr txBox="1"/>
              <p:nvPr/>
            </p:nvSpPr>
            <p:spPr>
              <a:xfrm>
                <a:off x="4896676" y="7891981"/>
                <a:ext cx="14015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</a:t>
                </a:r>
                <a:r>
                  <a:rPr lang="en-US" altLang="ko-KR" b="1" dirty="0" err="1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Matpoltlib</a:t>
                </a:r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pic>
          <p:nvPicPr>
            <p:cNvPr id="26" name="그림 25" descr="원, 그래픽, 로고, 상징이(가) 표시된 사진&#10;&#10;자동 생성된 설명">
              <a:extLst>
                <a:ext uri="{FF2B5EF4-FFF2-40B4-BE49-F238E27FC236}">
                  <a16:creationId xmlns:a16="http://schemas.microsoft.com/office/drawing/2014/main" id="{DF23A2C2-ADA3-9D0F-D115-201993260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313382" y="6678537"/>
              <a:ext cx="900000" cy="900000"/>
            </a:xfrm>
            <a:prstGeom prst="rect">
              <a:avLst/>
            </a:prstGeom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8D540CFA-8825-AB7D-1D0D-C1ACA5F9A793}"/>
                </a:ext>
              </a:extLst>
            </p:cNvPr>
            <p:cNvSpPr txBox="1"/>
            <p:nvPr/>
          </p:nvSpPr>
          <p:spPr>
            <a:xfrm>
              <a:off x="7062611" y="7580699"/>
              <a:ext cx="14015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[Seaborn]</a:t>
              </a:r>
              <a:endParaRPr lang="ko-KR" altLang="en-US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5267AAF-C4A9-F6EE-C899-FACB37457BFD}"/>
                </a:ext>
              </a:extLst>
            </p:cNvPr>
            <p:cNvGrpSpPr/>
            <p:nvPr/>
          </p:nvGrpSpPr>
          <p:grpSpPr>
            <a:xfrm>
              <a:off x="9522135" y="6678537"/>
              <a:ext cx="1075573" cy="1271494"/>
              <a:chOff x="8809225" y="6989819"/>
              <a:chExt cx="1075573" cy="1271494"/>
            </a:xfrm>
          </p:grpSpPr>
          <p:pic>
            <p:nvPicPr>
              <p:cNvPr id="24" name="그림 23" descr="다채로움, 그린, 라인, 픽셀이(가) 표시된 사진&#10;&#10;자동 생성된 설명">
                <a:extLst>
                  <a:ext uri="{FF2B5EF4-FFF2-40B4-BE49-F238E27FC236}">
                    <a16:creationId xmlns:a16="http://schemas.microsoft.com/office/drawing/2014/main" id="{B260E322-D0BB-E8C0-9B49-86781B744B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97011" y="6989819"/>
                <a:ext cx="500000" cy="900000"/>
              </a:xfrm>
              <a:prstGeom prst="rect">
                <a:avLst/>
              </a:prstGeom>
            </p:spPr>
          </p:pic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CAC3A7D-FCC1-9C84-EB27-7955ACF7C4E5}"/>
                  </a:ext>
                </a:extLst>
              </p:cNvPr>
              <p:cNvSpPr txBox="1"/>
              <p:nvPr/>
            </p:nvSpPr>
            <p:spPr>
              <a:xfrm>
                <a:off x="8809225" y="7891981"/>
                <a:ext cx="10755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rgbClr val="073763"/>
                    </a:solidFill>
                    <a:latin typeface="나눔고딕" panose="020D0604000000000000" pitchFamily="50" charset="-127"/>
                    <a:ea typeface="나눔고딕" panose="020D0604000000000000" pitchFamily="50" charset="-127"/>
                  </a:rPr>
                  <a:t>[Folium]</a:t>
                </a:r>
                <a:endParaRPr lang="ko-KR" altLang="en-US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endParaRPr>
              </a:p>
            </p:txBody>
          </p:sp>
        </p:grpSp>
        <p:sp>
          <p:nvSpPr>
            <p:cNvPr id="155" name="사각형: 둥근 모서리 154">
              <a:extLst>
                <a:ext uri="{FF2B5EF4-FFF2-40B4-BE49-F238E27FC236}">
                  <a16:creationId xmlns:a16="http://schemas.microsoft.com/office/drawing/2014/main" id="{61C437FF-BD33-6C42-6E25-87A6B8E3773F}"/>
                </a:ext>
              </a:extLst>
            </p:cNvPr>
            <p:cNvSpPr/>
            <p:nvPr/>
          </p:nvSpPr>
          <p:spPr>
            <a:xfrm>
              <a:off x="2682480" y="7037285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라이브러리</a:t>
              </a:r>
            </a:p>
          </p:txBody>
        </p:sp>
        <p:sp>
          <p:nvSpPr>
            <p:cNvPr id="156" name="사각형: 둥근 모서리 155">
              <a:extLst>
                <a:ext uri="{FF2B5EF4-FFF2-40B4-BE49-F238E27FC236}">
                  <a16:creationId xmlns:a16="http://schemas.microsoft.com/office/drawing/2014/main" id="{E5EF6074-8D56-31F0-8435-B7624F3EA06C}"/>
                </a:ext>
              </a:extLst>
            </p:cNvPr>
            <p:cNvSpPr/>
            <p:nvPr/>
          </p:nvSpPr>
          <p:spPr>
            <a:xfrm>
              <a:off x="2682480" y="8476879"/>
              <a:ext cx="1487606" cy="553998"/>
            </a:xfrm>
            <a:prstGeom prst="round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프레임워크</a:t>
              </a: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AAD0CDE-715B-2996-A6FF-7DB427E79D23}"/>
                </a:ext>
              </a:extLst>
            </p:cNvPr>
            <p:cNvSpPr/>
            <p:nvPr/>
          </p:nvSpPr>
          <p:spPr>
            <a:xfrm>
              <a:off x="2682480" y="3706304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D9495A2C-9FEE-BAF3-57BB-97260538F5AF}"/>
                </a:ext>
              </a:extLst>
            </p:cNvPr>
            <p:cNvSpPr/>
            <p:nvPr/>
          </p:nvSpPr>
          <p:spPr>
            <a:xfrm>
              <a:off x="2682480" y="5145896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3B7A8E7-C4E9-2F55-5595-45F74F39880B}"/>
                </a:ext>
              </a:extLst>
            </p:cNvPr>
            <p:cNvSpPr/>
            <p:nvPr/>
          </p:nvSpPr>
          <p:spPr>
            <a:xfrm>
              <a:off x="2682480" y="6585488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2680CD79-8410-5473-6AC3-2146E95396C7}"/>
                </a:ext>
              </a:extLst>
            </p:cNvPr>
            <p:cNvSpPr/>
            <p:nvPr/>
          </p:nvSpPr>
          <p:spPr>
            <a:xfrm>
              <a:off x="2682480" y="8025080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FD67CD5-279F-A362-83E7-B86553F4D641}"/>
                </a:ext>
              </a:extLst>
            </p:cNvPr>
            <p:cNvSpPr/>
            <p:nvPr/>
          </p:nvSpPr>
          <p:spPr>
            <a:xfrm>
              <a:off x="2682480" y="2266712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151" name="직사각형 150">
              <a:extLst>
                <a:ext uri="{FF2B5EF4-FFF2-40B4-BE49-F238E27FC236}">
                  <a16:creationId xmlns:a16="http://schemas.microsoft.com/office/drawing/2014/main" id="{E14CEE46-909D-24A7-C9F9-E8A27896F70F}"/>
                </a:ext>
              </a:extLst>
            </p:cNvPr>
            <p:cNvSpPr/>
            <p:nvPr/>
          </p:nvSpPr>
          <p:spPr>
            <a:xfrm>
              <a:off x="2682480" y="9464675"/>
              <a:ext cx="10800000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47426E10-6F58-17A0-0021-D101F92E8F75}"/>
              </a:ext>
            </a:extLst>
          </p:cNvPr>
          <p:cNvGrpSpPr/>
          <p:nvPr/>
        </p:nvGrpSpPr>
        <p:grpSpPr>
          <a:xfrm>
            <a:off x="0" y="111904"/>
            <a:ext cx="18288001" cy="586029"/>
            <a:chOff x="0" y="111904"/>
            <a:chExt cx="18288001" cy="586029"/>
          </a:xfrm>
        </p:grpSpPr>
        <p:sp>
          <p:nvSpPr>
            <p:cNvPr id="6" name="Google Shape;161;p9">
              <a:extLst>
                <a:ext uri="{FF2B5EF4-FFF2-40B4-BE49-F238E27FC236}">
                  <a16:creationId xmlns:a16="http://schemas.microsoft.com/office/drawing/2014/main" id="{DEEDE9CB-52FE-6125-D6E6-E24FD8373A09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프로젝트 선정 배경 및 목표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7" name="사각형: 둥근 위쪽 모서리 6">
              <a:extLst>
                <a:ext uri="{FF2B5EF4-FFF2-40B4-BE49-F238E27FC236}">
                  <a16:creationId xmlns:a16="http://schemas.microsoft.com/office/drawing/2014/main" id="{ECC05F5C-86EE-A46C-A75F-7355B3625D9E}"/>
                </a:ext>
              </a:extLst>
            </p:cNvPr>
            <p:cNvSpPr/>
            <p:nvPr/>
          </p:nvSpPr>
          <p:spPr>
            <a:xfrm rot="16200000" flipV="1">
              <a:off x="224502" y="-65252"/>
              <a:ext cx="366972" cy="815975"/>
            </a:xfrm>
            <a:prstGeom prst="round2Same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>
              <a:noAutofit/>
            </a:bodyPr>
            <a:lstStyle/>
            <a:p>
              <a:pPr algn="ctr"/>
              <a:r>
                <a:rPr lang="en-US" altLang="ko-KR" sz="2500" b="1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01</a:t>
              </a:r>
              <a:endParaRPr lang="ko-KR" altLang="en-US" sz="2500" b="1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8C1451C-2166-658D-5B74-C7F354D2EF2C}"/>
                </a:ext>
              </a:extLst>
            </p:cNvPr>
            <p:cNvSpPr/>
            <p:nvPr/>
          </p:nvSpPr>
          <p:spPr>
            <a:xfrm flipV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57909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4" y="2999674"/>
            <a:ext cx="9165271" cy="645865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78642D1-4962-5AF1-0978-8B6C282BCBEB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386F12AD-AE3C-BA08-9C16-B0EF6EA31585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04AD5128-7759-E7CD-F227-472B98FB9954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27;p50">
              <a:extLst>
                <a:ext uri="{FF2B5EF4-FFF2-40B4-BE49-F238E27FC236}">
                  <a16:creationId xmlns:a16="http://schemas.microsoft.com/office/drawing/2014/main" id="{B6DB426D-3609-D18B-E7A2-0B6D5B8E64C8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31;p50">
              <a:extLst>
                <a:ext uri="{FF2B5EF4-FFF2-40B4-BE49-F238E27FC236}">
                  <a16:creationId xmlns:a16="http://schemas.microsoft.com/office/drawing/2014/main" id="{85934DAD-B1DD-8052-0A9E-690812AE6EB5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1" name="Google Shape;628;p54">
            <a:extLst>
              <a:ext uri="{FF2B5EF4-FFF2-40B4-BE49-F238E27FC236}">
                <a16:creationId xmlns:a16="http://schemas.microsoft.com/office/drawing/2014/main" id="{333D044C-8DE7-2A82-DEBE-FCBE9C303F00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Google Shape;628;p54">
            <a:extLst>
              <a:ext uri="{FF2B5EF4-FFF2-40B4-BE49-F238E27FC236}">
                <a16:creationId xmlns:a16="http://schemas.microsoft.com/office/drawing/2014/main" id="{43C7A2C3-C4E2-0FB4-C764-C96121D681FC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데이터 소개 및 현황 분석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8C1D37-60F4-A5F3-1D8B-D59CD69F0559}"/>
              </a:ext>
            </a:extLst>
          </p:cNvPr>
          <p:cNvSpPr/>
          <p:nvPr/>
        </p:nvSpPr>
        <p:spPr>
          <a:xfrm>
            <a:off x="5562600" y="3067050"/>
            <a:ext cx="1188720" cy="247650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6F0C740-B5AC-BFD1-7796-F519E62F18E0}"/>
              </a:ext>
            </a:extLst>
          </p:cNvPr>
          <p:cNvSpPr/>
          <p:nvPr/>
        </p:nvSpPr>
        <p:spPr>
          <a:xfrm>
            <a:off x="4037013" y="3839942"/>
            <a:ext cx="5011737" cy="3046633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A4076C4-6059-872C-BA58-940B5B31AA7A}"/>
              </a:ext>
            </a:extLst>
          </p:cNvPr>
          <p:cNvSpPr/>
          <p:nvPr/>
        </p:nvSpPr>
        <p:spPr>
          <a:xfrm>
            <a:off x="4037013" y="7035800"/>
            <a:ext cx="5011737" cy="1899333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54AA2E-5DA1-ABD7-222D-DD28AE40F906}"/>
              </a:ext>
            </a:extLst>
          </p:cNvPr>
          <p:cNvSpPr txBox="1"/>
          <p:nvPr/>
        </p:nvSpPr>
        <p:spPr>
          <a:xfrm>
            <a:off x="11905327" y="3525076"/>
            <a:ext cx="5747673" cy="12903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현재 사용 중 데이터 출처 확인 가능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현황 분석의 원천 데이터 확인 가능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투명성 보장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데이터 분석 결과 신뢰성 판단에 도움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8" name="Google Shape;161;p9">
            <a:extLst>
              <a:ext uri="{FF2B5EF4-FFF2-40B4-BE49-F238E27FC236}">
                <a16:creationId xmlns:a16="http://schemas.microsoft.com/office/drawing/2014/main" id="{1CC8A88D-B428-44EC-1B7E-6DCA1B85B121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데이터 소개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D1AAD-4DC4-99D9-33A6-E2A245408892}"/>
              </a:ext>
            </a:extLst>
          </p:cNvPr>
          <p:cNvSpPr txBox="1"/>
          <p:nvPr/>
        </p:nvSpPr>
        <p:spPr>
          <a:xfrm>
            <a:off x="11905327" y="6339061"/>
            <a:ext cx="5083375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버튼 클릭 시 해당 현황에 해당하는 그림 표출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Google Shape;161;p9">
            <a:extLst>
              <a:ext uri="{FF2B5EF4-FFF2-40B4-BE49-F238E27FC236}">
                <a16:creationId xmlns:a16="http://schemas.microsoft.com/office/drawing/2014/main" id="{55D83FCF-F4D7-FD5A-94E0-0EE602B27CE2}"/>
              </a:ext>
            </a:extLst>
          </p:cNvPr>
          <p:cNvSpPr txBox="1"/>
          <p:nvPr/>
        </p:nvSpPr>
        <p:spPr>
          <a:xfrm>
            <a:off x="11905326" y="5792712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현황 분석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4536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78" t="27692" r="14246"/>
          <a:stretch/>
        </p:blipFill>
        <p:spPr>
          <a:xfrm>
            <a:off x="1949554" y="2999674"/>
            <a:ext cx="9165270" cy="64586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46A1FB46-F179-BB42-6F4C-AED260667F6E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36AC20EE-EA43-EA86-CF9C-D2E7BF004DFE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178F212C-4798-0B1A-DF1E-EA0B6B62706C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47E48454-D730-72D4-1572-2CFD0338C61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B4BE89CE-D9B3-E71E-9765-8FAE56CFCBF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E07CFDDC-E808-7F79-00B0-3C438B0E8E60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현황 분석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391E4-49ED-2427-2D83-1B30EF91DF83}"/>
              </a:ext>
            </a:extLst>
          </p:cNvPr>
          <p:cNvSpPr txBox="1"/>
          <p:nvPr/>
        </p:nvSpPr>
        <p:spPr>
          <a:xfrm>
            <a:off x="11905327" y="3525076"/>
            <a:ext cx="5747673" cy="378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표출 내용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 연령대별 인구 총합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자치구 연령대별 남성 인구 총합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자치구 연령대별 여성 인구 총합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상관관계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-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자치구별 평균 연령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버튼 클릭 시 시각화 자료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그래프 및 </a:t>
            </a:r>
            <a:r>
              <a:rPr lang="ko-KR" altLang="en-US" b="1" i="0" u="none" strike="noStrike" dirty="0" err="1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히트맵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 출력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각 자료 하단에 관련 정보 정리한 분석 결과 포함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95CA3C7F-0C9F-032D-C16A-3EC7042B3323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현황 분석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Google Shape;628;p54">
            <a:extLst>
              <a:ext uri="{FF2B5EF4-FFF2-40B4-BE49-F238E27FC236}">
                <a16:creationId xmlns:a16="http://schemas.microsoft.com/office/drawing/2014/main" id="{F2CD886B-5486-EF47-4877-EA6997D7D482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7A7BF4D-00D5-E7CB-E494-C5B31668A45E}"/>
              </a:ext>
            </a:extLst>
          </p:cNvPr>
          <p:cNvSpPr/>
          <p:nvPr/>
        </p:nvSpPr>
        <p:spPr>
          <a:xfrm>
            <a:off x="2693123" y="3200326"/>
            <a:ext cx="7656222" cy="4516656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AA75D0-8ED7-4465-C2ED-ECE08C60F204}"/>
              </a:ext>
            </a:extLst>
          </p:cNvPr>
          <p:cNvSpPr/>
          <p:nvPr/>
        </p:nvSpPr>
        <p:spPr>
          <a:xfrm>
            <a:off x="2693123" y="7767997"/>
            <a:ext cx="7656222" cy="58724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57118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a10a2c4bf4_3_3"/>
          <p:cNvSpPr txBox="1"/>
          <p:nvPr/>
        </p:nvSpPr>
        <p:spPr>
          <a:xfrm>
            <a:off x="2649392" y="3003734"/>
            <a:ext cx="6494608" cy="1545297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4FC1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STATIC_URL</a:t>
            </a:r>
            <a:r>
              <a:rPr lang="en-US" sz="18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'static/’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static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요청이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오는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URL</a:t>
            </a:r>
            <a:endParaRPr sz="1800" dirty="0">
              <a:solidFill>
                <a:srgbClr val="6A995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4FC1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STATICFILES_DIRS</a:t>
            </a:r>
            <a:r>
              <a:rPr lang="en-US" sz="18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sz="18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sz="18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[</a:t>
            </a:r>
            <a:r>
              <a:rPr lang="en-US" sz="1800" dirty="0">
                <a:solidFill>
                  <a:srgbClr val="4FC1FF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BASE_DIR</a:t>
            </a:r>
            <a:r>
              <a:rPr lang="en-US" sz="18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/</a:t>
            </a:r>
            <a:r>
              <a:rPr lang="en-US" sz="18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'static’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# 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경로에서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static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파일을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sz="1800" dirty="0" err="1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찾는다</a:t>
            </a:r>
            <a:r>
              <a:rPr lang="en-US" sz="1800" dirty="0">
                <a:solidFill>
                  <a:srgbClr val="6A9955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.</a:t>
            </a:r>
            <a:endParaRPr sz="1800" dirty="0">
              <a:solidFill>
                <a:srgbClr val="6A9955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200" dirty="0">
              <a:solidFill>
                <a:schemeClr val="dk1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16F387B-8C4F-BD2D-867B-D6E6677C588B}"/>
              </a:ext>
            </a:extLst>
          </p:cNvPr>
          <p:cNvGrpSpPr/>
          <p:nvPr/>
        </p:nvGrpSpPr>
        <p:grpSpPr>
          <a:xfrm>
            <a:off x="2649392" y="5131113"/>
            <a:ext cx="6494608" cy="1636269"/>
            <a:chOff x="2649392" y="5131113"/>
            <a:chExt cx="6494608" cy="1636269"/>
          </a:xfrm>
        </p:grpSpPr>
        <p:sp>
          <p:nvSpPr>
            <p:cNvPr id="27" name="Google Shape;979;g2a10a2c4bf4_3_3">
              <a:extLst>
                <a:ext uri="{FF2B5EF4-FFF2-40B4-BE49-F238E27FC236}">
                  <a16:creationId xmlns:a16="http://schemas.microsoft.com/office/drawing/2014/main" id="{721B6CFF-28D9-C900-9D1E-8939AA4E187A}"/>
                </a:ext>
              </a:extLst>
            </p:cNvPr>
            <p:cNvSpPr txBox="1"/>
            <p:nvPr/>
          </p:nvSpPr>
          <p:spPr>
            <a:xfrm>
              <a:off x="2649392" y="5131113"/>
              <a:ext cx="6494608" cy="1636269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200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pic>
          <p:nvPicPr>
            <p:cNvPr id="981" name="Google Shape;981;g2a10a2c4bf4_3_3"/>
            <p:cNvPicPr preferRelativeResize="0"/>
            <p:nvPr/>
          </p:nvPicPr>
          <p:blipFill rotWithShape="1">
            <a:blip r:embed="rId3">
              <a:alphaModFix/>
            </a:blip>
            <a:srcRect b="54433"/>
            <a:stretch/>
          </p:blipFill>
          <p:spPr>
            <a:xfrm>
              <a:off x="6305550" y="5131113"/>
              <a:ext cx="2838450" cy="16362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4" name="Google Shape;984;g2a10a2c4bf4_3_3"/>
          <p:cNvSpPr txBox="1"/>
          <p:nvPr/>
        </p:nvSpPr>
        <p:spPr>
          <a:xfrm>
            <a:off x="2649392" y="7349464"/>
            <a:ext cx="6494608" cy="82173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&lt;</a:t>
            </a:r>
            <a:r>
              <a:rPr lang="en-US" dirty="0" err="1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img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 </a:t>
            </a:r>
            <a:r>
              <a:rPr lang="en-US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src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</a:t>
            </a:r>
            <a:r>
              <a:rPr lang="en-US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{% static 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'image/seoul_map.png’</a:t>
            </a:r>
            <a:r>
              <a:rPr lang="en-US" dirty="0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%}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”</a:t>
            </a:r>
            <a:endParaRPr lang="en-US" dirty="0">
              <a:solidFill>
                <a:srgbClr val="CCCCCC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style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"width: 700px;" </a:t>
            </a:r>
            <a:r>
              <a:rPr lang="en-US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alt</a:t>
            </a:r>
            <a:r>
              <a:rPr lang="en-US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=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</a:t>
            </a:r>
            <a:r>
              <a:rPr lang="en-US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자치구별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종합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평균연령</a:t>
            </a:r>
            <a:r>
              <a:rPr lang="en-US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"</a:t>
            </a:r>
            <a:r>
              <a:rPr lang="en-US" dirty="0">
                <a:solidFill>
                  <a:srgbClr val="80808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&gt;</a:t>
            </a:r>
            <a:endParaRPr dirty="0">
              <a:solidFill>
                <a:srgbClr val="80808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ourier New"/>
              <a:sym typeface="Courier New"/>
            </a:endParaRPr>
          </a:p>
        </p:txBody>
      </p:sp>
      <p:sp>
        <p:nvSpPr>
          <p:cNvPr id="985" name="Google Shape;985;g2a10a2c4bf4_3_3"/>
          <p:cNvSpPr txBox="1"/>
          <p:nvPr/>
        </p:nvSpPr>
        <p:spPr>
          <a:xfrm>
            <a:off x="2649392" y="8753278"/>
            <a:ext cx="6494608" cy="75094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{% </a:t>
            </a:r>
            <a:r>
              <a:rPr lang="en-US" sz="1600" dirty="0">
                <a:solidFill>
                  <a:srgbClr val="C586C0"/>
                </a:solidFill>
                <a:latin typeface="Courier New"/>
                <a:ea typeface="Courier New"/>
                <a:cs typeface="Courier New"/>
                <a:sym typeface="Courier New"/>
              </a:rPr>
              <a:t>load</a:t>
            </a:r>
            <a:r>
              <a:rPr lang="en-US" sz="1600" dirty="0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 static %}</a:t>
            </a:r>
            <a:endParaRPr sz="1600" dirty="0">
              <a:solidFill>
                <a:srgbClr val="569CD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US" sz="1600" dirty="0">
                <a:solidFill>
                  <a:srgbClr val="CCCCCC"/>
                </a:solidFill>
                <a:latin typeface="Courier New"/>
                <a:ea typeface="Courier New"/>
                <a:cs typeface="Courier New"/>
                <a:sym typeface="Courier New"/>
              </a:rPr>
              <a:t>DOCTYPE html</a:t>
            </a:r>
            <a:r>
              <a:rPr lang="en-US" sz="1600" dirty="0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 dirty="0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E2F65D7-48BC-6AF1-C21E-4968534EBB3F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A4CD1DA2-5DCB-DBEE-48F4-36352AA0E63F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" name="Google Shape;526;p50">
              <a:extLst>
                <a:ext uri="{FF2B5EF4-FFF2-40B4-BE49-F238E27FC236}">
                  <a16:creationId xmlns:a16="http://schemas.microsoft.com/office/drawing/2014/main" id="{A666BC2E-40A6-FF63-6D9E-E2D701BDA006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5" name="Google Shape;527;p50">
              <a:extLst>
                <a:ext uri="{FF2B5EF4-FFF2-40B4-BE49-F238E27FC236}">
                  <a16:creationId xmlns:a16="http://schemas.microsoft.com/office/drawing/2014/main" id="{A3EB4484-6A07-DF4F-9DAC-326D97B982C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31;p50">
              <a:extLst>
                <a:ext uri="{FF2B5EF4-FFF2-40B4-BE49-F238E27FC236}">
                  <a16:creationId xmlns:a16="http://schemas.microsoft.com/office/drawing/2014/main" id="{456F9F7C-768C-D731-8B9C-30EC4BCDE25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D6F480D7-300E-2A89-87D8-FD031C907216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이미지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(static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파일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)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파일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불러오기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0" name="Google Shape;628;p54">
            <a:extLst>
              <a:ext uri="{FF2B5EF4-FFF2-40B4-BE49-F238E27FC236}">
                <a16:creationId xmlns:a16="http://schemas.microsoft.com/office/drawing/2014/main" id="{78501254-87E7-6472-BE1B-EFBCB455BADC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153FFE7-A783-97D1-C958-E58233533E5E}"/>
              </a:ext>
            </a:extLst>
          </p:cNvPr>
          <p:cNvGrpSpPr/>
          <p:nvPr/>
        </p:nvGrpSpPr>
        <p:grpSpPr>
          <a:xfrm>
            <a:off x="9853105" y="2978727"/>
            <a:ext cx="8434895" cy="1005706"/>
            <a:chOff x="9853105" y="2978727"/>
            <a:chExt cx="8434895" cy="1005706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6C148D8-5BA1-F908-06C6-7A3128D8A9D5}"/>
                </a:ext>
              </a:extLst>
            </p:cNvPr>
            <p:cNvSpPr txBox="1"/>
            <p:nvPr/>
          </p:nvSpPr>
          <p:spPr>
            <a:xfrm>
              <a:off x="9853106" y="3525076"/>
              <a:ext cx="5747673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django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 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image,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css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,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js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 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파일은 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static 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파일에 저장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 </a:t>
              </a:r>
              <a:endPara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endParaRPr>
            </a:p>
          </p:txBody>
        </p:sp>
        <p:sp>
          <p:nvSpPr>
            <p:cNvPr id="14" name="Google Shape;161;p9">
              <a:extLst>
                <a:ext uri="{FF2B5EF4-FFF2-40B4-BE49-F238E27FC236}">
                  <a16:creationId xmlns:a16="http://schemas.microsoft.com/office/drawing/2014/main" id="{BA33ECB6-6197-95FE-DC1D-ECBC4D0921FA}"/>
                </a:ext>
              </a:extLst>
            </p:cNvPr>
            <p:cNvSpPr txBox="1"/>
            <p:nvPr/>
          </p:nvSpPr>
          <p:spPr>
            <a:xfrm>
              <a:off x="9853105" y="2978727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settings.py</a:t>
              </a:r>
              <a:r>
                <a:rPr lang="ko-KR" altLang="en-US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BB8C126-F4AA-A97A-B3D3-02D2F10D56C2}"/>
              </a:ext>
            </a:extLst>
          </p:cNvPr>
          <p:cNvGrpSpPr/>
          <p:nvPr/>
        </p:nvGrpSpPr>
        <p:grpSpPr>
          <a:xfrm>
            <a:off x="9853105" y="5131113"/>
            <a:ext cx="8434895" cy="1005706"/>
            <a:chOff x="9853105" y="5673981"/>
            <a:chExt cx="8434895" cy="100570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E10C42-FBD1-0C4E-6B52-7E482FC39F6D}"/>
                </a:ext>
              </a:extLst>
            </p:cNvPr>
            <p:cNvSpPr txBox="1"/>
            <p:nvPr/>
          </p:nvSpPr>
          <p:spPr>
            <a:xfrm>
              <a:off x="9853106" y="6220330"/>
              <a:ext cx="5747673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django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에서 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image,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css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,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js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 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파일은 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static 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파일에 저장</a:t>
              </a:r>
              <a:r>
                <a:rPr lang="en-US" altLang="ko-KR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Courier New"/>
                  <a:sym typeface="Courier New"/>
                </a:rPr>
                <a:t> </a:t>
              </a:r>
              <a:endPara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endParaRPr>
            </a:p>
          </p:txBody>
        </p:sp>
        <p:sp>
          <p:nvSpPr>
            <p:cNvPr id="17" name="Google Shape;161;p9">
              <a:extLst>
                <a:ext uri="{FF2B5EF4-FFF2-40B4-BE49-F238E27FC236}">
                  <a16:creationId xmlns:a16="http://schemas.microsoft.com/office/drawing/2014/main" id="{6661D0B4-A3DF-ED26-8A35-23B7C490D3A4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static </a:t>
              </a:r>
              <a:r>
                <a:rPr lang="ko-KR" altLang="en-US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파일 생성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5A7F62EA-4A53-BB4A-70B7-EEC16222F600}"/>
              </a:ext>
            </a:extLst>
          </p:cNvPr>
          <p:cNvGrpSpPr/>
          <p:nvPr/>
        </p:nvGrpSpPr>
        <p:grpSpPr>
          <a:xfrm>
            <a:off x="9853105" y="7349464"/>
            <a:ext cx="8434895" cy="1004680"/>
            <a:chOff x="9853105" y="7105652"/>
            <a:chExt cx="8434895" cy="100468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5F5A61-D820-0346-DE82-06BF641D9C80}"/>
                </a:ext>
              </a:extLst>
            </p:cNvPr>
            <p:cNvSpPr txBox="1"/>
            <p:nvPr/>
          </p:nvSpPr>
          <p:spPr>
            <a:xfrm>
              <a:off x="9853106" y="7652001"/>
              <a:ext cx="5747673" cy="458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800" b="1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img</a:t>
              </a:r>
              <a:r>
                <a:rPr lang="ko-KR" altLang="en-US" sz="1800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정적 파일 주소를 동적으로 가져</a:t>
              </a:r>
              <a:r>
                <a:rPr lang="ko-KR" altLang="en-US" b="1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옴</a:t>
              </a:r>
              <a:endPara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1" name="Google Shape;161;p9">
              <a:extLst>
                <a:ext uri="{FF2B5EF4-FFF2-40B4-BE49-F238E27FC236}">
                  <a16:creationId xmlns:a16="http://schemas.microsoft.com/office/drawing/2014/main" id="{4D6C291C-A785-5F1D-1600-D0C429D067A4}"/>
                </a:ext>
              </a:extLst>
            </p:cNvPr>
            <p:cNvSpPr txBox="1"/>
            <p:nvPr/>
          </p:nvSpPr>
          <p:spPr>
            <a:xfrm>
              <a:off x="9853105" y="7105652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data.html 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D8FF02-1022-B251-C902-DC3AA252FB0A}"/>
              </a:ext>
            </a:extLst>
          </p:cNvPr>
          <p:cNvSpPr txBox="1"/>
          <p:nvPr/>
        </p:nvSpPr>
        <p:spPr>
          <a:xfrm>
            <a:off x="9853106" y="8753278"/>
            <a:ext cx="6529894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html </a:t>
            </a:r>
            <a:r>
              <a: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파일의 맨 위에 </a:t>
            </a:r>
            <a:r>
              <a:rPr lang="en-US" altLang="ko-KR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static module import </a:t>
            </a:r>
            <a:r>
              <a: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rPr>
              <a:t>실행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ACC9320-0CAA-6A02-05D2-4E2FEFC4F979}"/>
              </a:ext>
            </a:extLst>
          </p:cNvPr>
          <p:cNvSpPr/>
          <p:nvPr/>
        </p:nvSpPr>
        <p:spPr>
          <a:xfrm flipV="1">
            <a:off x="1230397" y="7049423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FF0A864-FF1F-3829-032D-6C34C35B9E6F}"/>
              </a:ext>
            </a:extLst>
          </p:cNvPr>
          <p:cNvSpPr/>
          <p:nvPr/>
        </p:nvSpPr>
        <p:spPr>
          <a:xfrm flipV="1">
            <a:off x="1230397" y="8453237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7E77D4C-5389-D313-BD2B-30EFE3A9A5C2}"/>
              </a:ext>
            </a:extLst>
          </p:cNvPr>
          <p:cNvSpPr/>
          <p:nvPr/>
        </p:nvSpPr>
        <p:spPr>
          <a:xfrm flipV="1">
            <a:off x="1230397" y="4831072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0D90A64-1BC8-3748-CDDA-3295F61BE1A6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7" name="Google Shape;525;p50">
              <a:extLst>
                <a:ext uri="{FF2B5EF4-FFF2-40B4-BE49-F238E27FC236}">
                  <a16:creationId xmlns:a16="http://schemas.microsoft.com/office/drawing/2014/main" id="{1B260BF0-2CEF-2112-3B4D-D12662EF1156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8" name="Google Shape;526;p50">
              <a:extLst>
                <a:ext uri="{FF2B5EF4-FFF2-40B4-BE49-F238E27FC236}">
                  <a16:creationId xmlns:a16="http://schemas.microsoft.com/office/drawing/2014/main" id="{37421C60-68F5-F47B-C647-99A16A77C146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9" name="Google Shape;527;p50">
              <a:extLst>
                <a:ext uri="{FF2B5EF4-FFF2-40B4-BE49-F238E27FC236}">
                  <a16:creationId xmlns:a16="http://schemas.microsoft.com/office/drawing/2014/main" id="{B72D9EA1-6ABE-0A5E-F1CE-79957F058024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0" name="Google Shape;531;p50">
              <a:extLst>
                <a:ext uri="{FF2B5EF4-FFF2-40B4-BE49-F238E27FC236}">
                  <a16:creationId xmlns:a16="http://schemas.microsoft.com/office/drawing/2014/main" id="{2EFA377A-96E9-C8CA-D230-70AD450069E7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3" name="Google Shape;628;p54">
            <a:extLst>
              <a:ext uri="{FF2B5EF4-FFF2-40B4-BE49-F238E27FC236}">
                <a16:creationId xmlns:a16="http://schemas.microsoft.com/office/drawing/2014/main" id="{2CBF619F-8CBA-D670-A819-857A6379E398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 시나리오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EB57FB3-6743-C60F-6D58-2F71ADF529EA}"/>
              </a:ext>
            </a:extLst>
          </p:cNvPr>
          <p:cNvSpPr/>
          <p:nvPr/>
        </p:nvSpPr>
        <p:spPr>
          <a:xfrm>
            <a:off x="2453407" y="2994175"/>
            <a:ext cx="5730977" cy="132144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lang="en-US" altLang="ko-KR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1]</a:t>
            </a:r>
          </a:p>
          <a:p>
            <a:pPr algn="ctr"/>
            <a:endParaRPr lang="en-US" altLang="ko-KR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고객별 맞춤형 광고 알고리즘 서비스</a:t>
            </a:r>
            <a:endParaRPr lang="en-US" altLang="ko-KR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CE228F6-7A2E-90C1-0633-FCFD7AFCA8C6}"/>
              </a:ext>
            </a:extLst>
          </p:cNvPr>
          <p:cNvSpPr/>
          <p:nvPr/>
        </p:nvSpPr>
        <p:spPr>
          <a:xfrm>
            <a:off x="1932059" y="4517409"/>
            <a:ext cx="6773672" cy="4947266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강남구에 거주하는 20대 남성 고객과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구로구에 거주하는 40대 여성 고객이 있다.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이 고객들에게 광고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제공 시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고객들이 많이 사용하는 서비스를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광고할수록 광고 효율이 올라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가며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또한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계절 또는 트렌드의 영향으로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월별로 사용하는 서비스의 우선순위가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달라질 수 있기 때문에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월별 분석 또한 필요하다.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54DADF7-9A2D-71A2-C718-7A7DA20D0CF3}"/>
              </a:ext>
            </a:extLst>
          </p:cNvPr>
          <p:cNvSpPr/>
          <p:nvPr/>
        </p:nvSpPr>
        <p:spPr>
          <a:xfrm>
            <a:off x="11526800" y="2994175"/>
            <a:ext cx="5730977" cy="1321449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 </a:t>
            </a:r>
            <a:r>
              <a:rPr lang="ko-KR" altLang="en-US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시나리오 </a:t>
            </a:r>
            <a:r>
              <a:rPr lang="en-US" altLang="ko-KR" sz="28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2]</a:t>
            </a:r>
          </a:p>
          <a:p>
            <a:pPr algn="ctr"/>
            <a:endParaRPr lang="en-US" altLang="ko-KR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algn="ctr"/>
            <a:r>
              <a: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서비스별 타겟 고객 및 광고 송출 서비스</a:t>
            </a:r>
            <a:endParaRPr lang="en-US" altLang="ko-KR" sz="2400" b="1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28CC64E-E3B8-B1F7-1DF4-E62660E79C0B}"/>
              </a:ext>
            </a:extLst>
          </p:cNvPr>
          <p:cNvSpPr/>
          <p:nvPr/>
        </p:nvSpPr>
        <p:spPr>
          <a:xfrm>
            <a:off x="11005452" y="4517409"/>
            <a:ext cx="6773672" cy="4947266"/>
          </a:xfrm>
          <a:prstGeom prst="rect">
            <a:avLst/>
          </a:prstGeom>
          <a:noFill/>
          <a:ln w="25400">
            <a:solidFill>
              <a:srgbClr val="07376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배달 서비스 회사인 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‘</a:t>
            </a:r>
            <a:r>
              <a:rPr lang="ko-KR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배</a:t>
            </a:r>
            <a:r>
              <a:rPr lang="ko-KR" altLang="en-US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달의민족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’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에서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광고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진행</a:t>
            </a:r>
            <a:r>
              <a:rPr lang="ko-KR" altLang="en-US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을 희망한다</a:t>
            </a:r>
            <a:r>
              <a:rPr lang="en-US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광고를 상위 타겟 고객들에 한해서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예산을 더 많이 투입해서 진행하고 싶다.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 </a:t>
            </a: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또한 상위 타겟 고객 군집에는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광고를 어느 서비스에서 </a:t>
            </a:r>
            <a:r>
              <a:rPr lang="ko-KR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송출할건지</a:t>
            </a:r>
            <a:endParaRPr lang="en-US" altLang="ko-KR" sz="2000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또한 </a:t>
            </a:r>
            <a:r>
              <a:rPr lang="ko-KR" altLang="ko-KR" sz="2000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세분화시키려고</a:t>
            </a:r>
            <a:r>
              <a:rPr lang="ko-KR" altLang="ko-KR" sz="2000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한다.</a:t>
            </a:r>
          </a:p>
        </p:txBody>
      </p:sp>
      <p:cxnSp>
        <p:nvCxnSpPr>
          <p:cNvPr id="22" name="Google Shape;168;p9">
            <a:extLst>
              <a:ext uri="{FF2B5EF4-FFF2-40B4-BE49-F238E27FC236}">
                <a16:creationId xmlns:a16="http://schemas.microsoft.com/office/drawing/2014/main" id="{75E0CA94-2889-08FE-204C-08E5CC8D6E27}"/>
              </a:ext>
            </a:extLst>
          </p:cNvPr>
          <p:cNvCxnSpPr>
            <a:cxnSpLocks/>
          </p:cNvCxnSpPr>
          <p:nvPr/>
        </p:nvCxnSpPr>
        <p:spPr>
          <a:xfrm>
            <a:off x="9855591" y="2994175"/>
            <a:ext cx="0" cy="6470500"/>
          </a:xfrm>
          <a:prstGeom prst="straightConnector1">
            <a:avLst/>
          </a:prstGeom>
          <a:noFill/>
          <a:ln w="635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628;p54">
            <a:extLst>
              <a:ext uri="{FF2B5EF4-FFF2-40B4-BE49-F238E27FC236}">
                <a16:creationId xmlns:a16="http://schemas.microsoft.com/office/drawing/2014/main" id="{4D89A437-CFFF-0894-CF91-ADABA858F183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3461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4" y="2999674"/>
            <a:ext cx="9165270" cy="6458651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B16E71C3-B63F-DC39-8824-AC37AF471744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1E367CC7-4656-F29A-090E-5D59679E9A32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CB325DF6-8687-E35A-FEE4-72AD7C4C7103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2AE7F34B-6CF8-1E41-9B30-B6159DC923B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26D2DCB8-D915-6009-F00E-64ED7748087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81ED86FC-F9C3-C713-6BF3-19A71068188D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 서비스 시스템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[1.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 맞춤형 광고 알고리즘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9FAEAED-E8E8-176C-01FA-4FAD89183EED}"/>
              </a:ext>
            </a:extLst>
          </p:cNvPr>
          <p:cNvSpPr/>
          <p:nvPr/>
        </p:nvSpPr>
        <p:spPr>
          <a:xfrm>
            <a:off x="7077502" y="3147060"/>
            <a:ext cx="1365458" cy="251382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BDAD65-1F72-0EC0-B5A8-138A6A0F79E8}"/>
              </a:ext>
            </a:extLst>
          </p:cNvPr>
          <p:cNvSpPr txBox="1"/>
          <p:nvPr/>
        </p:nvSpPr>
        <p:spPr>
          <a:xfrm>
            <a:off x="11905327" y="3525076"/>
            <a:ext cx="5747673" cy="22252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고객 거주 자치구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성별 입력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광고 알고리즘에 의해 우선순위에 따라 추천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2023 1~9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월 해당 고객 군집의 서비스별 사용일수 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 자료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추이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그래프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)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를 나타내 줌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4" name="Google Shape;161;p9">
            <a:extLst>
              <a:ext uri="{FF2B5EF4-FFF2-40B4-BE49-F238E27FC236}">
                <a16:creationId xmlns:a16="http://schemas.microsoft.com/office/drawing/2014/main" id="{A9B1AB54-EBB4-1BDB-D8BF-539A34740731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고객별 맞춤형 광고 알고리즘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Google Shape;628;p54">
            <a:extLst>
              <a:ext uri="{FF2B5EF4-FFF2-40B4-BE49-F238E27FC236}">
                <a16:creationId xmlns:a16="http://schemas.microsoft.com/office/drawing/2014/main" id="{2EC6AEC0-E8B9-0C7D-358D-31F5BD3ADAE7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78229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54" y="2999674"/>
            <a:ext cx="9056423" cy="64586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B56DADF-991D-5001-043B-AE39C961B1BF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3" name="Google Shape;525;p50">
              <a:extLst>
                <a:ext uri="{FF2B5EF4-FFF2-40B4-BE49-F238E27FC236}">
                  <a16:creationId xmlns:a16="http://schemas.microsoft.com/office/drawing/2014/main" id="{0F005CCA-FEF3-A35E-02CB-114B9738B8D0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21044EAF-A361-D48F-40F3-4BA7D2E3212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E2BC4F99-59BB-3832-FCE1-F569EF599E9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7845C693-51C3-97F2-B2EA-A365987D091F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8" name="Google Shape;628;p54">
            <a:extLst>
              <a:ext uri="{FF2B5EF4-FFF2-40B4-BE49-F238E27FC236}">
                <a16:creationId xmlns:a16="http://schemas.microsoft.com/office/drawing/2014/main" id="{9F6690A4-FC67-2659-9132-07B5DB9E9EA2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결과 화면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 서비스 시스템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[1.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고객별 맞춤형 광고 알고리즘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A8FA64-E115-224A-09FE-57CDBF08DC18}"/>
              </a:ext>
            </a:extLst>
          </p:cNvPr>
          <p:cNvSpPr txBox="1"/>
          <p:nvPr/>
        </p:nvSpPr>
        <p:spPr>
          <a:xfrm>
            <a:off x="11905327" y="3525076"/>
            <a:ext cx="5747673" cy="388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광고 알고리즘 결과 화면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2023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년 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1~9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월 데이터 기반의 순위별 우선순위 보여줌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각 서비스별 해당 기간 동안의 변화 그래프 출력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b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▶개인화된 어떤 광고 서비스가 가장 효과적인지 결정에       </a:t>
            </a:r>
            <a:endParaRPr lang="en-US" altLang="ko-KR" b="1" i="0" u="none" strike="noStrike" dirty="0">
              <a:solidFill>
                <a:srgbClr val="4472C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도움을 줌</a:t>
            </a:r>
            <a:endParaRPr lang="en-US" altLang="ko-KR" b="1" i="0" u="none" strike="noStrike" dirty="0">
              <a:solidFill>
                <a:srgbClr val="4472C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200000"/>
              </a:lnSpc>
            </a:pP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DAE2C5F1-8B47-0002-AE87-C336F15278DC}"/>
              </a:ext>
            </a:extLst>
          </p:cNvPr>
          <p:cNvSpPr txBox="1"/>
          <p:nvPr/>
        </p:nvSpPr>
        <p:spPr>
          <a:xfrm>
            <a:off x="11905327" y="2978727"/>
            <a:ext cx="5205038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결과 화면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72EAF4-23CC-77D4-9DBA-7EEFC7B85B5B}"/>
              </a:ext>
            </a:extLst>
          </p:cNvPr>
          <p:cNvSpPr/>
          <p:nvPr/>
        </p:nvSpPr>
        <p:spPr>
          <a:xfrm>
            <a:off x="2637703" y="3768362"/>
            <a:ext cx="7656222" cy="2466183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EB53E8-2161-E575-97C3-E260438E01A5}"/>
              </a:ext>
            </a:extLst>
          </p:cNvPr>
          <p:cNvSpPr/>
          <p:nvPr/>
        </p:nvSpPr>
        <p:spPr>
          <a:xfrm>
            <a:off x="2637703" y="6309164"/>
            <a:ext cx="7656222" cy="2668581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Google Shape;628;p54">
            <a:extLst>
              <a:ext uri="{FF2B5EF4-FFF2-40B4-BE49-F238E27FC236}">
                <a16:creationId xmlns:a16="http://schemas.microsoft.com/office/drawing/2014/main" id="{F5DDBDEE-F4E8-0E13-2233-E4A2FC1C356F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8219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-103877"/>
            <a:ext cx="65" cy="207749"/>
          </a:xfrm>
          <a:prstGeom prst="rect">
            <a:avLst/>
          </a:prstGeom>
          <a:solidFill>
            <a:srgbClr val="F2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49392" y="6523388"/>
            <a:ext cx="6494608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target_data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[(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&amp;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]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ko-KR" alt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)]</a:t>
            </a:r>
          </a:p>
        </p:txBody>
      </p:sp>
      <p:sp>
        <p:nvSpPr>
          <p:cNvPr id="13" name="矩形 12"/>
          <p:cNvSpPr/>
          <p:nvPr/>
        </p:nvSpPr>
        <p:spPr>
          <a:xfrm>
            <a:off x="2649392" y="8059454"/>
            <a:ext cx="6494608" cy="95410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return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render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'service1.html’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{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'data'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data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service_data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service_data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자치구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연령대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  <a:r>
              <a:rPr lang="ko-KR" altLang="en-US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성별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services'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services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'first'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first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})</a:t>
            </a:r>
          </a:p>
        </p:txBody>
      </p:sp>
      <p:sp>
        <p:nvSpPr>
          <p:cNvPr id="16" name="矩形 15"/>
          <p:cNvSpPr/>
          <p:nvPr/>
        </p:nvSpPr>
        <p:spPr>
          <a:xfrm>
            <a:off x="2649392" y="3638234"/>
            <a:ext cx="6494608" cy="523220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569CD6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def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CDCAA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service1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    </a:t>
            </a:r>
            <a:r>
              <a:rPr lang="en-US" altLang="ko-KR" sz="1400" dirty="0">
                <a:solidFill>
                  <a:srgbClr val="C586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request</a:t>
            </a:r>
            <a:r>
              <a:rPr lang="en-US" altLang="ko-KR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.method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==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'POST'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</a:t>
            </a:r>
          </a:p>
        </p:txBody>
      </p:sp>
      <p:sp>
        <p:nvSpPr>
          <p:cNvPr id="3" name="矩形 2"/>
          <p:cNvSpPr/>
          <p:nvPr/>
        </p:nvSpPr>
        <p:spPr>
          <a:xfrm>
            <a:off x="2649392" y="2851652"/>
            <a:ext cx="6494608" cy="30777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df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=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pd.read_excel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"./zvalue_month.xlsx"</a:t>
            </a:r>
            <a:r>
              <a:rPr lang="en-US" altLang="ko-KR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17" name="Google Shape;1033;p6">
            <a:extLst>
              <a:ext uri="{FF2B5EF4-FFF2-40B4-BE49-F238E27FC236}">
                <a16:creationId xmlns:a16="http://schemas.microsoft.com/office/drawing/2014/main" id="{99B8A2F8-16BA-98D6-3564-C606EC084DF6}"/>
              </a:ext>
            </a:extLst>
          </p:cNvPr>
          <p:cNvSpPr/>
          <p:nvPr/>
        </p:nvSpPr>
        <p:spPr>
          <a:xfrm>
            <a:off x="2649392" y="4987324"/>
            <a:ext cx="6494608" cy="73862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자치구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request</a:t>
            </a:r>
            <a:r>
              <a:rPr lang="en-US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.POST.get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자치구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)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성별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request</a:t>
            </a:r>
            <a:r>
              <a:rPr lang="en-US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.POST.get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성별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).upper()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연령대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D4D4D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=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 </a:t>
            </a:r>
            <a:r>
              <a:rPr lang="en-US" sz="1400" dirty="0">
                <a:solidFill>
                  <a:srgbClr val="4EC9B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int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 err="1">
                <a:solidFill>
                  <a:srgbClr val="9CDCFE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request</a:t>
            </a:r>
            <a:r>
              <a:rPr lang="en-US" sz="1400" dirty="0" err="1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.POST.get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 err="1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연령대</a:t>
            </a:r>
            <a:r>
              <a:rPr lang="en-US" sz="1400" dirty="0">
                <a:solidFill>
                  <a:srgbClr val="CE9178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'</a:t>
            </a:r>
            <a:r>
              <a:rPr lang="en-US" sz="1400" dirty="0">
                <a:solidFill>
                  <a:srgbClr val="CCCCCC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nsolas"/>
                <a:sym typeface="Consolas"/>
              </a:rPr>
              <a:t>))</a:t>
            </a:r>
            <a:endParaRPr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91369AD2-19D5-9513-E571-42CA8DD33FCC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21" name="Google Shape;525;p50">
              <a:extLst>
                <a:ext uri="{FF2B5EF4-FFF2-40B4-BE49-F238E27FC236}">
                  <a16:creationId xmlns:a16="http://schemas.microsoft.com/office/drawing/2014/main" id="{A6FBC474-3A0D-CAB4-FC02-FC78E7656E69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22" name="Google Shape;526;p50">
              <a:extLst>
                <a:ext uri="{FF2B5EF4-FFF2-40B4-BE49-F238E27FC236}">
                  <a16:creationId xmlns:a16="http://schemas.microsoft.com/office/drawing/2014/main" id="{7AD2AA36-2794-BA68-08C8-B9A9CA019177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3" name="Google Shape;527;p50">
              <a:extLst>
                <a:ext uri="{FF2B5EF4-FFF2-40B4-BE49-F238E27FC236}">
                  <a16:creationId xmlns:a16="http://schemas.microsoft.com/office/drawing/2014/main" id="{D845A22A-63C1-980A-26E9-F38D9993FAA2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4" name="Google Shape;531;p50">
              <a:extLst>
                <a:ext uri="{FF2B5EF4-FFF2-40B4-BE49-F238E27FC236}">
                  <a16:creationId xmlns:a16="http://schemas.microsoft.com/office/drawing/2014/main" id="{E3870DBC-252F-B872-9C05-56A4414A92F6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27" name="Google Shape;628;p54">
            <a:extLst>
              <a:ext uri="{FF2B5EF4-FFF2-40B4-BE49-F238E27FC236}">
                <a16:creationId xmlns:a16="http://schemas.microsoft.com/office/drawing/2014/main" id="{C4ACAFB2-02BC-9149-4886-893CDE97BB7C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</a:p>
        </p:txBody>
      </p:sp>
      <p:sp>
        <p:nvSpPr>
          <p:cNvPr id="31" name="Google Shape;161;p9">
            <a:extLst>
              <a:ext uri="{FF2B5EF4-FFF2-40B4-BE49-F238E27FC236}">
                <a16:creationId xmlns:a16="http://schemas.microsoft.com/office/drawing/2014/main" id="{F9CA6839-EC2D-CD78-FAFE-8ED0C0290E34}"/>
              </a:ext>
            </a:extLst>
          </p:cNvPr>
          <p:cNvSpPr txBox="1"/>
          <p:nvPr/>
        </p:nvSpPr>
        <p:spPr>
          <a:xfrm>
            <a:off x="9853105" y="2851652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Z-value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처리 파일 불러오기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29058D50-6B5F-5703-59F7-CCD2CAF2DC10}"/>
              </a:ext>
            </a:extLst>
          </p:cNvPr>
          <p:cNvGrpSpPr/>
          <p:nvPr/>
        </p:nvGrpSpPr>
        <p:grpSpPr>
          <a:xfrm>
            <a:off x="9853105" y="3673519"/>
            <a:ext cx="8434895" cy="1005706"/>
            <a:chOff x="9853105" y="5673981"/>
            <a:chExt cx="8434895" cy="1005706"/>
          </a:xfrm>
        </p:grpSpPr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3DFE0CAA-E911-5554-A7FA-64C432D29C22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4593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if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request.method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== '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POST'는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사용자의 요청이 POST 방식인지를 확인</a:t>
              </a:r>
              <a:endParaRPr lang="ko-KR" altLang="en-US" sz="1800" b="1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ourier New"/>
                <a:sym typeface="Courier New"/>
              </a:endParaRPr>
            </a:p>
          </p:txBody>
        </p:sp>
        <p:sp>
          <p:nvSpPr>
            <p:cNvPr id="199" name="Google Shape;161;p9">
              <a:extLst>
                <a:ext uri="{FF2B5EF4-FFF2-40B4-BE49-F238E27FC236}">
                  <a16:creationId xmlns:a16="http://schemas.microsoft.com/office/drawing/2014/main" id="{B21DDCD1-7A51-7205-AB09-9C1723F94557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웹 요청</a:t>
              </a:r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(request)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을 인자로 받아 처리</a:t>
              </a:r>
              <a:r>
                <a:rPr lang="ko-KR" altLang="en-US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C1D7C722-A5A7-95D1-9F88-D2A76F39172E}"/>
              </a:ext>
            </a:extLst>
          </p:cNvPr>
          <p:cNvGrpSpPr/>
          <p:nvPr/>
        </p:nvGrpSpPr>
        <p:grpSpPr>
          <a:xfrm>
            <a:off x="9853105" y="5010849"/>
            <a:ext cx="8434895" cy="1192680"/>
            <a:chOff x="9853105" y="5673981"/>
            <a:chExt cx="8434895" cy="1192680"/>
          </a:xfrm>
        </p:grpSpPr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222E659E-E1E8-1748-9B98-6F9AA44115EF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사용자가 웹 페이지에서 입력한 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자치구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', '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성별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', '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연령대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'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값을 </a:t>
              </a:r>
              <a:r>
                <a:rPr lang="ko-KR" altLang="en-US" sz="1800" dirty="0" err="1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받아옴</a:t>
              </a:r>
              <a:endParaRPr lang="en-US" altLang="ko-KR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이 과정에서 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‘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연령대</a:t>
              </a:r>
              <a:r>
                <a:rPr lang="en-US" altLang="ko-KR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’ </a:t>
              </a:r>
              <a:r>
                <a:rPr lang="ko-KR" altLang="en-US" sz="1800" dirty="0">
                  <a:solidFill>
                    <a:schemeClr val="dk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값은 숫자 변환 필요</a:t>
              </a:r>
            </a:p>
          </p:txBody>
        </p:sp>
        <p:sp>
          <p:nvSpPr>
            <p:cNvPr id="202" name="Google Shape;161;p9">
              <a:extLst>
                <a:ext uri="{FF2B5EF4-FFF2-40B4-BE49-F238E27FC236}">
                  <a16:creationId xmlns:a16="http://schemas.microsoft.com/office/drawing/2014/main" id="{F38C8363-E8AF-EF57-A32F-D04EC9192C89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사용자로부터 입력 받는 부분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0A2E4F83-AE04-2217-9E61-D74E9E5927C0}"/>
              </a:ext>
            </a:extLst>
          </p:cNvPr>
          <p:cNvGrpSpPr/>
          <p:nvPr/>
        </p:nvGrpSpPr>
        <p:grpSpPr>
          <a:xfrm>
            <a:off x="9853105" y="6535153"/>
            <a:ext cx="8434895" cy="1192680"/>
            <a:chOff x="9853105" y="5673981"/>
            <a:chExt cx="8434895" cy="1192680"/>
          </a:xfrm>
        </p:grpSpPr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8006C87B-7EA3-A88A-42EE-1330CB2F796F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사용자가 입력한 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자치구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연령대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해당하는 데이터를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데이터프레임에서 찾음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5" name="Google Shape;161;p9">
              <a:extLst>
                <a:ext uri="{FF2B5EF4-FFF2-40B4-BE49-F238E27FC236}">
                  <a16:creationId xmlns:a16="http://schemas.microsoft.com/office/drawing/2014/main" id="{ECAD7861-B0B7-3CE7-25EE-C17F8C0FD673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사용자가 입력한 정보에 따라 데이터를 필터링하는 부분</a:t>
              </a:r>
              <a:r>
                <a:rPr lang="en-US" altLang="ko-KR" sz="2400" b="1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F88E48F6-2BD6-DDBF-359E-B8A5DA0BC807}"/>
              </a:ext>
            </a:extLst>
          </p:cNvPr>
          <p:cNvGrpSpPr/>
          <p:nvPr/>
        </p:nvGrpSpPr>
        <p:grpSpPr>
          <a:xfrm>
            <a:off x="9853105" y="8059454"/>
            <a:ext cx="8434895" cy="1469679"/>
            <a:chOff x="9853105" y="5673981"/>
            <a:chExt cx="8434895" cy="1469679"/>
          </a:xfrm>
        </p:grpSpPr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053687FE-AA3E-543E-D95E-BF2CD474E2F6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필터링된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데이터를 사용자에게 보여주는 작업을 수행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사용자가 입력한 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자치구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연령대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에 대한 정보와 함께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, </a:t>
              </a:r>
            </a:p>
            <a:p>
              <a:r>
                <a:rPr lang="en-US" altLang="ko-KR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   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정보에 따른 서비스 우선순위 데이터를 화면에 출력</a:t>
              </a:r>
              <a:endPara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08" name="Google Shape;161;p9">
              <a:extLst>
                <a:ext uri="{FF2B5EF4-FFF2-40B4-BE49-F238E27FC236}">
                  <a16:creationId xmlns:a16="http://schemas.microsoft.com/office/drawing/2014/main" id="{AAAC4217-D7D8-1E99-2AD9-D799FB9A14B9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</a:t>
              </a:r>
              <a:r>
                <a:rPr lang="ko-KR" altLang="en-US" sz="2400" b="1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데이터를 화면에 출력하는 부분</a:t>
              </a:r>
              <a:r>
                <a:rPr lang="en-US" altLang="ko-KR" sz="2400" b="1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sp>
        <p:nvSpPr>
          <p:cNvPr id="215" name="직사각형 214">
            <a:extLst>
              <a:ext uri="{FF2B5EF4-FFF2-40B4-BE49-F238E27FC236}">
                <a16:creationId xmlns:a16="http://schemas.microsoft.com/office/drawing/2014/main" id="{7B2287BC-5870-840B-AFEA-498B7399EC32}"/>
              </a:ext>
            </a:extLst>
          </p:cNvPr>
          <p:cNvSpPr/>
          <p:nvPr/>
        </p:nvSpPr>
        <p:spPr>
          <a:xfrm flipV="1">
            <a:off x="1230397" y="7884645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8ED5E0C3-AFE3-FEC6-26DF-CD8ACCF28159}"/>
              </a:ext>
            </a:extLst>
          </p:cNvPr>
          <p:cNvSpPr/>
          <p:nvPr/>
        </p:nvSpPr>
        <p:spPr>
          <a:xfrm flipV="1">
            <a:off x="1230397" y="6360341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FAD6D7D9-9456-56B7-0BE1-3A7D8C1F1BB2}"/>
              </a:ext>
            </a:extLst>
          </p:cNvPr>
          <p:cNvSpPr/>
          <p:nvPr/>
        </p:nvSpPr>
        <p:spPr>
          <a:xfrm flipV="1">
            <a:off x="1230397" y="4836037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DD2A6EFC-0CD4-E8EA-BE5F-8BDA7CABACB9}"/>
              </a:ext>
            </a:extLst>
          </p:cNvPr>
          <p:cNvSpPr/>
          <p:nvPr/>
        </p:nvSpPr>
        <p:spPr>
          <a:xfrm flipV="1">
            <a:off x="1230397" y="3498707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0" name="Google Shape;628;p54">
            <a:extLst>
              <a:ext uri="{FF2B5EF4-FFF2-40B4-BE49-F238E27FC236}">
                <a16:creationId xmlns:a16="http://schemas.microsoft.com/office/drawing/2014/main" id="{2BB29972-EE50-3C3C-A846-D3F293CE801A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30651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554" y="2993324"/>
            <a:ext cx="9165270" cy="6458651"/>
          </a:xfrm>
          <a:prstGeom prst="rect">
            <a:avLst/>
          </a:prstGeom>
          <a:ln>
            <a:solidFill>
              <a:srgbClr val="4472C4"/>
            </a:solidFill>
          </a:ln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7B9A6EAE-8D7F-E23C-8CE5-8F222CC6CCD1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C3A0049D-6748-6F74-F5F8-BD7FB1038510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D1E8EC0C-F0EB-9D7A-DE37-362E2503002D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3FDDC9FD-CA17-94B4-DACC-93704D80E19F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8" name="Google Shape;531;p50">
              <a:extLst>
                <a:ext uri="{FF2B5EF4-FFF2-40B4-BE49-F238E27FC236}">
                  <a16:creationId xmlns:a16="http://schemas.microsoft.com/office/drawing/2014/main" id="{73F1ED36-55E0-FD05-7728-039981628D3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83C592D9-01B5-2FF4-06C8-EE2AFBEEA9F2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[2.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A8E3A07-93AE-4648-9DC8-897B3AA1E992}"/>
              </a:ext>
            </a:extLst>
          </p:cNvPr>
          <p:cNvSpPr/>
          <p:nvPr/>
        </p:nvSpPr>
        <p:spPr>
          <a:xfrm>
            <a:off x="8842392" y="3147060"/>
            <a:ext cx="1946257" cy="358140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5B9CFE-C813-A423-1DD6-935C1A405A3F}"/>
              </a:ext>
            </a:extLst>
          </p:cNvPr>
          <p:cNvSpPr txBox="1"/>
          <p:nvPr/>
        </p:nvSpPr>
        <p:spPr>
          <a:xfrm>
            <a:off x="11905327" y="3525076"/>
            <a:ext cx="574767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개 서비스 중 선택한 서비스에 대해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해당 서비스 이용수가 가장 많은 타겟 고객의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자치구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연령대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,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성별 우선순위 정렬한 정보 제공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타겟 고객별로 선택한 서비스와 상관관계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높은 타 서비스 순으로 맞춤형 광고 송출 대상 서비스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  <a:p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추천하는 시스템임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Google Shape;161;p9">
            <a:extLst>
              <a:ext uri="{FF2B5EF4-FFF2-40B4-BE49-F238E27FC236}">
                <a16:creationId xmlns:a16="http://schemas.microsoft.com/office/drawing/2014/main" id="{47DA578E-AE5B-06BF-82B9-1641E7E2896C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1C58922-999F-5452-3A39-83BFB2F3CAA5}"/>
              </a:ext>
            </a:extLst>
          </p:cNvPr>
          <p:cNvSpPr/>
          <p:nvPr/>
        </p:nvSpPr>
        <p:spPr>
          <a:xfrm>
            <a:off x="4575622" y="6594203"/>
            <a:ext cx="3871692" cy="1707968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6" name="Google Shape;628;p54">
            <a:extLst>
              <a:ext uri="{FF2B5EF4-FFF2-40B4-BE49-F238E27FC236}">
                <a16:creationId xmlns:a16="http://schemas.microsoft.com/office/drawing/2014/main" id="{3C81650B-17D0-5F68-EFEB-61BF230ED902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00979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553" y="2993324"/>
            <a:ext cx="9165269" cy="64713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0F48E13-ADF4-751A-DA3B-DCFF12ED4886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" name="Google Shape;525;p50">
              <a:extLst>
                <a:ext uri="{FF2B5EF4-FFF2-40B4-BE49-F238E27FC236}">
                  <a16:creationId xmlns:a16="http://schemas.microsoft.com/office/drawing/2014/main" id="{E2BD0551-D578-1333-BF4B-303369A2EAAD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5" name="Google Shape;526;p50">
              <a:extLst>
                <a:ext uri="{FF2B5EF4-FFF2-40B4-BE49-F238E27FC236}">
                  <a16:creationId xmlns:a16="http://schemas.microsoft.com/office/drawing/2014/main" id="{D0C269E5-161B-3A6E-1845-4A95F29BAB98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6" name="Google Shape;527;p50">
              <a:extLst>
                <a:ext uri="{FF2B5EF4-FFF2-40B4-BE49-F238E27FC236}">
                  <a16:creationId xmlns:a16="http://schemas.microsoft.com/office/drawing/2014/main" id="{A3B0CED9-BF8B-672D-03DA-2CA68146D39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7" name="Google Shape;531;p50">
              <a:extLst>
                <a:ext uri="{FF2B5EF4-FFF2-40B4-BE49-F238E27FC236}">
                  <a16:creationId xmlns:a16="http://schemas.microsoft.com/office/drawing/2014/main" id="{65A3CF35-1869-3CDC-72F7-E26789B1219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9" name="Google Shape;628;p54">
            <a:extLst>
              <a:ext uri="{FF2B5EF4-FFF2-40B4-BE49-F238E27FC236}">
                <a16:creationId xmlns:a16="http://schemas.microsoft.com/office/drawing/2014/main" id="{F546CC38-16DB-D87A-3E5D-0FF22121D7F4}"/>
              </a:ext>
            </a:extLst>
          </p:cNvPr>
          <p:cNvSpPr txBox="1"/>
          <p:nvPr/>
        </p:nvSpPr>
        <p:spPr>
          <a:xfrm>
            <a:off x="1231900" y="1826589"/>
            <a:ext cx="12283200" cy="886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  <a:buClr>
                <a:srgbClr val="000000"/>
              </a:buClr>
              <a:buSzPts val="7000"/>
            </a:pP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결과 화면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_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시스템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[2.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서비스별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타겟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고객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및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광고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송출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 </a:t>
            </a:r>
            <a:r>
              <a:rPr lang="en-US" altLang="ko-KR" sz="2400" b="1" i="0" u="none" strike="noStrike" cap="none" dirty="0" err="1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추천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]</a:t>
            </a: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endParaRPr lang="ko-KR" altLang="en-US"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F8FCA8-918E-4B45-924A-521851A9C027}"/>
              </a:ext>
            </a:extLst>
          </p:cNvPr>
          <p:cNvSpPr txBox="1"/>
          <p:nvPr/>
        </p:nvSpPr>
        <p:spPr>
          <a:xfrm>
            <a:off x="11905327" y="3525076"/>
            <a:ext cx="5747673" cy="253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사용자 입력 특정서비스에 대해 타겟 고객 추천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추천 타겟 고객이 선호하는 타 서비스 또한</a:t>
            </a:r>
            <a:endParaRPr lang="en-US" altLang="ko-KR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상관관계를 통해 추천 기능 제공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br>
              <a:rPr lang="en-US" altLang="ko-KR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광고주에게 타겟 고객 선정에 대한</a:t>
            </a:r>
            <a:endParaRPr lang="en-US" altLang="ko-KR" b="1" i="0" u="none" strike="noStrike" dirty="0">
              <a:solidFill>
                <a:srgbClr val="4472C4"/>
              </a:solidFill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   </a:t>
            </a:r>
            <a:r>
              <a:rPr lang="ko-KR" altLang="en-US" b="1" i="0" u="none" strike="noStrike" dirty="0">
                <a:solidFill>
                  <a:srgbClr val="4472C4"/>
                </a:solidFill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효율적인 의사결정에 도움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13" name="Google Shape;161;p9">
            <a:extLst>
              <a:ext uri="{FF2B5EF4-FFF2-40B4-BE49-F238E27FC236}">
                <a16:creationId xmlns:a16="http://schemas.microsoft.com/office/drawing/2014/main" id="{34C0A104-9763-6F2A-F476-93760E68DE6E}"/>
              </a:ext>
            </a:extLst>
          </p:cNvPr>
          <p:cNvSpPr txBox="1"/>
          <p:nvPr/>
        </p:nvSpPr>
        <p:spPr>
          <a:xfrm>
            <a:off x="11905326" y="2978727"/>
            <a:ext cx="8434895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결과 화면 </a:t>
            </a: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24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E55E05-7A5A-1216-CD81-DA707603FE89}"/>
              </a:ext>
            </a:extLst>
          </p:cNvPr>
          <p:cNvSpPr/>
          <p:nvPr/>
        </p:nvSpPr>
        <p:spPr>
          <a:xfrm>
            <a:off x="2693768" y="4092212"/>
            <a:ext cx="7656222" cy="5514856"/>
          </a:xfrm>
          <a:prstGeom prst="rect">
            <a:avLst/>
          </a:prstGeom>
          <a:noFill/>
          <a:ln w="38100"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Google Shape;628;p54">
            <a:extLst>
              <a:ext uri="{FF2B5EF4-FFF2-40B4-BE49-F238E27FC236}">
                <a16:creationId xmlns:a16="http://schemas.microsoft.com/office/drawing/2014/main" id="{CA36B587-D641-900B-602E-4B612A9E6181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43112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" y="-103877"/>
            <a:ext cx="65" cy="207749"/>
          </a:xfrm>
          <a:prstGeom prst="rect">
            <a:avLst/>
          </a:prstGeom>
          <a:solidFill>
            <a:srgbClr val="F2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5491" y="8585275"/>
            <a:ext cx="6488510" cy="3000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recommended_targets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sorted_target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[:</a:t>
            </a:r>
            <a:r>
              <a:rPr lang="en-US" altLang="ko-KR" sz="135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10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].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index</a:t>
            </a:r>
            <a:r>
              <a:rPr lang="en-US" altLang="ko-KR" sz="13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35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tolist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()</a:t>
            </a:r>
          </a:p>
        </p:txBody>
      </p:sp>
      <p:sp>
        <p:nvSpPr>
          <p:cNvPr id="29" name="矩形 28"/>
          <p:cNvSpPr/>
          <p:nvPr/>
        </p:nvSpPr>
        <p:spPr>
          <a:xfrm>
            <a:off x="2655490" y="6155154"/>
            <a:ext cx="6488510" cy="71558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sorted_target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df</a:t>
            </a:r>
            <a:r>
              <a:rPr lang="en-US" altLang="ko-KR" sz="13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35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groupby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([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자치구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성별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연령대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’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])</a:t>
            </a:r>
          </a:p>
          <a:p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ko-KR" altLang="en-US" sz="135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서비스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사용일수</a:t>
            </a:r>
            <a:r>
              <a:rPr lang="en-US" altLang="ko-KR" sz="13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].</a:t>
            </a:r>
            <a:r>
              <a:rPr lang="en-US" altLang="ko-KR" sz="1350" dirty="0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mean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().</a:t>
            </a:r>
            <a:r>
              <a:rPr lang="en-US" altLang="ko-KR" sz="135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sort_values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35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ascending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False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target_services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df</a:t>
            </a:r>
            <a:r>
              <a:rPr lang="en-US" altLang="ko-KR" sz="13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3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iloc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[:, </a:t>
            </a:r>
            <a:r>
              <a:rPr lang="en-US" altLang="ko-KR" sz="135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5</a:t>
            </a:r>
            <a:r>
              <a:rPr lang="en-US" altLang="ko-KR" sz="13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:]</a:t>
            </a:r>
          </a:p>
        </p:txBody>
      </p:sp>
      <p:sp>
        <p:nvSpPr>
          <p:cNvPr id="4" name="矩形 3"/>
          <p:cNvSpPr/>
          <p:nvPr/>
        </p:nvSpPr>
        <p:spPr>
          <a:xfrm>
            <a:off x="2655490" y="2851652"/>
            <a:ext cx="6488510" cy="288540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65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def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service2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65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request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</a:t>
            </a:r>
            <a:r>
              <a:rPr lang="en-US" altLang="ko-KR" sz="165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if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request</a:t>
            </a:r>
            <a:r>
              <a:rPr lang="en-US" altLang="ko-KR" sz="165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.method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==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'POST'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</a:t>
            </a:r>
            <a:r>
              <a:rPr lang="ko-KR" altLang="en-US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</a:t>
            </a:r>
            <a:r>
              <a:rPr lang="en-US" altLang="ko-KR" sz="165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service_files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65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{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배달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"./delivery.xlsx"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금융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"./finance.xlsx"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게임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"./game.xlsx"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넷플릭스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"./netflix.xlsx"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쇼핑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"./shopping.xlsx"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유튜브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"./youtube.xlsx"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동영상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/</a:t>
            </a:r>
            <a:r>
              <a:rPr lang="ko-KR" altLang="en-US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방송 서비스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65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"./video.xlsx"</a:t>
            </a:r>
            <a:endParaRPr lang="en-US" altLang="ko-KR" sz="1650" dirty="0">
              <a:solidFill>
                <a:srgbClr val="CCCCCC"/>
              </a:solidFill>
              <a:latin typeface="Consolas" panose="020B0609020204030204" pitchFamily="49" charset="0"/>
              <a:ea typeface="나눔고딕" panose="020D0604000000000000" pitchFamily="50" charset="-127"/>
            </a:endParaRPr>
          </a:p>
          <a:p>
            <a:r>
              <a:rPr lang="en-US" altLang="ko-KR" sz="165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}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CBBA97C-B89A-6F5C-16FB-5CF9EBAE38A2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7" name="Google Shape;525;p50">
              <a:extLst>
                <a:ext uri="{FF2B5EF4-FFF2-40B4-BE49-F238E27FC236}">
                  <a16:creationId xmlns:a16="http://schemas.microsoft.com/office/drawing/2014/main" id="{EFAD08B4-CC8E-8590-0B8B-8419D5E583A1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0" name="Google Shape;526;p50">
              <a:extLst>
                <a:ext uri="{FF2B5EF4-FFF2-40B4-BE49-F238E27FC236}">
                  <a16:creationId xmlns:a16="http://schemas.microsoft.com/office/drawing/2014/main" id="{D5A5F45B-853D-080D-0FF3-B09E28C4A3A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1" name="Google Shape;527;p50">
              <a:extLst>
                <a:ext uri="{FF2B5EF4-FFF2-40B4-BE49-F238E27FC236}">
                  <a16:creationId xmlns:a16="http://schemas.microsoft.com/office/drawing/2014/main" id="{2749DF83-6287-E3C6-A26E-C176CD3E93DD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2" name="Google Shape;531;p50">
              <a:extLst>
                <a:ext uri="{FF2B5EF4-FFF2-40B4-BE49-F238E27FC236}">
                  <a16:creationId xmlns:a16="http://schemas.microsoft.com/office/drawing/2014/main" id="{7C065945-CD34-8B23-FF4C-5266F316F543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4" name="Google Shape;628;p54">
            <a:extLst>
              <a:ext uri="{FF2B5EF4-FFF2-40B4-BE49-F238E27FC236}">
                <a16:creationId xmlns:a16="http://schemas.microsoft.com/office/drawing/2014/main" id="{57BD3112-96BF-DB4E-14D2-B31956F57F82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FEFE002-A95A-98D4-04CF-33176F87A9BB}"/>
              </a:ext>
            </a:extLst>
          </p:cNvPr>
          <p:cNvSpPr/>
          <p:nvPr/>
        </p:nvSpPr>
        <p:spPr>
          <a:xfrm flipV="1">
            <a:off x="1230397" y="5937105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2969919-99A4-82A6-12DC-CCDCA2895B4F}"/>
              </a:ext>
            </a:extLst>
          </p:cNvPr>
          <p:cNvGrpSpPr/>
          <p:nvPr/>
        </p:nvGrpSpPr>
        <p:grpSpPr>
          <a:xfrm>
            <a:off x="9853105" y="2851652"/>
            <a:ext cx="8434895" cy="1746678"/>
            <a:chOff x="9853105" y="5673981"/>
            <a:chExt cx="8434895" cy="17466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64E0F0F-6E3B-90E6-3F8E-BEE3586FFC32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함수 내부에 클라이언트가 요청한 서비스와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해당 서비스에 대한 파일 경로를 매칭시키는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딕셔너리를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생성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클라이언트의 요청에 맞는 파일 경로를 가져올 수 있음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. 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4" name="Google Shape;161;p9">
              <a:extLst>
                <a:ext uri="{FF2B5EF4-FFF2-40B4-BE49-F238E27FC236}">
                  <a16:creationId xmlns:a16="http://schemas.microsoft.com/office/drawing/2014/main" id="{0BC857D3-405E-4E69-65C7-3DBF01CC1DF9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서비스와 파일 경로 연결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7DBFCD-2C78-A885-3004-BABD6CA5BAFA}"/>
              </a:ext>
            </a:extLst>
          </p:cNvPr>
          <p:cNvGrpSpPr/>
          <p:nvPr/>
        </p:nvGrpSpPr>
        <p:grpSpPr>
          <a:xfrm>
            <a:off x="9853105" y="6155154"/>
            <a:ext cx="8434895" cy="1840999"/>
            <a:chOff x="9853105" y="5673981"/>
            <a:chExt cx="8434895" cy="184099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960817-04BE-787C-8717-856252285030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12946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불러온 데이터를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자치구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성별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', 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연령대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'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로 그룹화</a:t>
              </a:r>
              <a:endPara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 그룹의 서비스 사용일수 평균을 계산한 후 내림차순으로 정렬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</a:p>
            <a:p>
              <a:pPr>
                <a:lnSpc>
                  <a:spcPct val="150000"/>
                </a:lnSpc>
              </a:pPr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</a:t>
              </a:r>
              <a:r>
                <a:rPr lang="en-US" altLang="ko-KR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target_services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에 어떤 서비스를 타겟 고객에게 추천할지 결정할 수 있음</a:t>
              </a: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27" name="Google Shape;161;p9">
              <a:extLst>
                <a:ext uri="{FF2B5EF4-FFF2-40B4-BE49-F238E27FC236}">
                  <a16:creationId xmlns:a16="http://schemas.microsoft.com/office/drawing/2014/main" id="{579C9761-0ED5-96FC-16A2-988465C436E3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사용일수가 많은 순서대로 정렬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33FD4B5-35E9-4646-F57F-C26FC9AF31DF}"/>
              </a:ext>
            </a:extLst>
          </p:cNvPr>
          <p:cNvGrpSpPr/>
          <p:nvPr/>
        </p:nvGrpSpPr>
        <p:grpSpPr>
          <a:xfrm>
            <a:off x="9853105" y="8585275"/>
            <a:ext cx="8434895" cy="915681"/>
            <a:chOff x="9853105" y="5673981"/>
            <a:chExt cx="8434895" cy="91568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A1B18F6-66E4-36EB-0997-13B86E1CE74F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정렬된 결과에서 상위 </a:t>
              </a:r>
              <a:r>
                <a:rPr lang="en-US" altLang="ko-KR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10</a:t>
              </a:r>
              <a:r>
                <a:rPr lang="ko-KR" altLang="en-US" sz="1800" dirty="0">
                  <a:solidFill>
                    <a:srgbClr val="3B3F4E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개를 선택하여 추천 대상으로 설정</a:t>
              </a:r>
              <a:endParaRPr lang="en-US" altLang="ko-KR" sz="1800" dirty="0">
                <a:solidFill>
                  <a:srgbClr val="3B3F4E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1" name="Google Shape;161;p9">
              <a:extLst>
                <a:ext uri="{FF2B5EF4-FFF2-40B4-BE49-F238E27FC236}">
                  <a16:creationId xmlns:a16="http://schemas.microsoft.com/office/drawing/2014/main" id="{7BFC7A7E-9492-938E-6D04-A148D76B9547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10개의 타겟을 추천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sp>
        <p:nvSpPr>
          <p:cNvPr id="192" name="TextBox 191">
            <a:extLst>
              <a:ext uri="{FF2B5EF4-FFF2-40B4-BE49-F238E27FC236}">
                <a16:creationId xmlns:a16="http://schemas.microsoft.com/office/drawing/2014/main" id="{1DF06850-057B-CEF3-D0F7-23C2003376C9}"/>
              </a:ext>
            </a:extLst>
          </p:cNvPr>
          <p:cNvSpPr txBox="1"/>
          <p:nvPr/>
        </p:nvSpPr>
        <p:spPr>
          <a:xfrm>
            <a:off x="10567858" y="991177"/>
            <a:ext cx="34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94" name="직사각형 193">
            <a:extLst>
              <a:ext uri="{FF2B5EF4-FFF2-40B4-BE49-F238E27FC236}">
                <a16:creationId xmlns:a16="http://schemas.microsoft.com/office/drawing/2014/main" id="{EE7A61DA-3C5B-9F10-E5A8-48E9B1CE4157}"/>
              </a:ext>
            </a:extLst>
          </p:cNvPr>
          <p:cNvSpPr/>
          <p:nvPr/>
        </p:nvSpPr>
        <p:spPr>
          <a:xfrm flipV="1">
            <a:off x="1230397" y="8247649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0" name="Google Shape;628;p54">
            <a:extLst>
              <a:ext uri="{FF2B5EF4-FFF2-40B4-BE49-F238E27FC236}">
                <a16:creationId xmlns:a16="http://schemas.microsoft.com/office/drawing/2014/main" id="{12189782-916E-5359-4F63-8421EF588E8B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4358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팀 구성 및 역할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</a:t>
              </a:r>
              <a:r>
                <a:rPr lang="en-US" altLang="ko-KR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2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83478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2655490" y="2851652"/>
            <a:ext cx="6488510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[]</a:t>
            </a:r>
          </a:p>
          <a:p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[]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in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4EC9B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enumerate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recommended_targets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targets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50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append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순위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0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남성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if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 </a:t>
            </a:r>
            <a:r>
              <a:rPr lang="en-US" altLang="ko-KR" sz="1500" dirty="0">
                <a:solidFill>
                  <a:srgbClr val="D4D4D4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==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'M'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else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여성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2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대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for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in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4EC9B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enumerate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target_services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values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[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0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], </a:t>
            </a:r>
            <a:r>
              <a:rPr lang="en-US" altLang="ko-KR" sz="1500" dirty="0">
                <a:solidFill>
                  <a:srgbClr val="B5CEA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1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):</a:t>
            </a:r>
          </a:p>
          <a:p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           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.</a:t>
            </a:r>
            <a:r>
              <a:rPr lang="en-US" altLang="ko-KR" sz="1500" dirty="0" err="1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append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i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순위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{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service</a:t>
            </a:r>
            <a:r>
              <a:rPr lang="en-US" altLang="ko-KR" sz="1500" dirty="0">
                <a:solidFill>
                  <a:srgbClr val="569CD6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"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)</a:t>
            </a:r>
          </a:p>
        </p:txBody>
      </p:sp>
      <p:sp>
        <p:nvSpPr>
          <p:cNvPr id="33" name="矩形 32"/>
          <p:cNvSpPr/>
          <p:nvPr/>
        </p:nvSpPr>
        <p:spPr>
          <a:xfrm>
            <a:off x="2655489" y="8441608"/>
            <a:ext cx="6488511" cy="101566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ko-KR" sz="1500" dirty="0">
                <a:solidFill>
                  <a:srgbClr val="C586C0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return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 </a:t>
            </a:r>
            <a:r>
              <a:rPr lang="en-US" altLang="ko-KR" sz="1500" dirty="0">
                <a:solidFill>
                  <a:srgbClr val="DCDCAA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render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(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request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'service2.html'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{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top_service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top_service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'first_customer'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first_customer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top'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top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'first'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first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others'</a:t>
            </a:r>
            <a:r>
              <a:rPr lang="en-US" altLang="ko-KR" sz="1500" dirty="0" err="1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ko-KR" altLang="en-US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서비스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ko-KR" altLang="en-US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서비스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'targets'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targets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, 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 err="1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>
                <a:solidFill>
                  <a:srgbClr val="CE9178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'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: </a:t>
            </a:r>
            <a:r>
              <a:rPr lang="en-US" altLang="ko-KR" sz="1500" dirty="0" err="1">
                <a:solidFill>
                  <a:srgbClr val="9CDCFE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other_services</a:t>
            </a:r>
            <a:r>
              <a:rPr lang="en-US" altLang="ko-KR" sz="1500" dirty="0">
                <a:solidFill>
                  <a:srgbClr val="CCCCCC"/>
                </a:solidFill>
                <a:latin typeface="Consolas" panose="020B0609020204030204" pitchFamily="49" charset="0"/>
                <a:ea typeface="나눔고딕" panose="020D0604000000000000" pitchFamily="50" charset="-127"/>
              </a:rPr>
              <a:t>})</a:t>
            </a:r>
          </a:p>
        </p:txBody>
      </p:sp>
      <p:sp>
        <p:nvSpPr>
          <p:cNvPr id="38" name="Rectangle 1">
            <a:extLst>
              <a:ext uri="{FF2B5EF4-FFF2-40B4-BE49-F238E27FC236}">
                <a16:creationId xmlns:a16="http://schemas.microsoft.com/office/drawing/2014/main" id="{6FBB25C0-9E98-C5B8-C8EC-435F32681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" y="-103877"/>
            <a:ext cx="65" cy="207749"/>
          </a:xfrm>
          <a:prstGeom prst="rect">
            <a:avLst/>
          </a:prstGeom>
          <a:solidFill>
            <a:srgbClr val="F2F7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45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ko-KR" altLang="ko-KR" sz="135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DB689EB-9AAD-0CBD-8463-F7027CF48233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44" name="Google Shape;525;p50">
              <a:extLst>
                <a:ext uri="{FF2B5EF4-FFF2-40B4-BE49-F238E27FC236}">
                  <a16:creationId xmlns:a16="http://schemas.microsoft.com/office/drawing/2014/main" id="{A7371485-2E8C-68C5-711A-4E053069CA15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45" name="Google Shape;526;p50">
              <a:extLst>
                <a:ext uri="{FF2B5EF4-FFF2-40B4-BE49-F238E27FC236}">
                  <a16:creationId xmlns:a16="http://schemas.microsoft.com/office/drawing/2014/main" id="{2D539307-71FB-8A8B-EB35-473076BBC2E1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06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6" name="Google Shape;527;p50">
              <a:extLst>
                <a:ext uri="{FF2B5EF4-FFF2-40B4-BE49-F238E27FC236}">
                  <a16:creationId xmlns:a16="http://schemas.microsoft.com/office/drawing/2014/main" id="{DB1BF5FE-F7D6-189F-9DB5-87A33123E32C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47" name="Google Shape;531;p50">
              <a:extLst>
                <a:ext uri="{FF2B5EF4-FFF2-40B4-BE49-F238E27FC236}">
                  <a16:creationId xmlns:a16="http://schemas.microsoft.com/office/drawing/2014/main" id="{B455F988-529F-AC92-75FD-B6D4D89FE5F2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시스템</a:t>
              </a:r>
              <a:r>
                <a:rPr 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 </a:t>
              </a:r>
              <a:r>
                <a:rPr lang="en-US" sz="2500" b="1" i="0" u="none" strike="noStrike" cap="none" dirty="0" err="1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모델링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48" name="Google Shape;628;p54">
            <a:extLst>
              <a:ext uri="{FF2B5EF4-FFF2-40B4-BE49-F238E27FC236}">
                <a16:creationId xmlns:a16="http://schemas.microsoft.com/office/drawing/2014/main" id="{ADD96E17-19B4-6B50-6629-AF762C9A7AA0}"/>
              </a:ext>
            </a:extLst>
          </p:cNvPr>
          <p:cNvSpPr txBox="1"/>
          <p:nvPr/>
        </p:nvSpPr>
        <p:spPr>
          <a:xfrm>
            <a:off x="1231900" y="1826589"/>
            <a:ext cx="12283200" cy="443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altLang="ko-KR"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Code_views.py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EAA1974-28B9-2444-8F64-BC7A5636CEE2}"/>
              </a:ext>
            </a:extLst>
          </p:cNvPr>
          <p:cNvSpPr/>
          <p:nvPr/>
        </p:nvSpPr>
        <p:spPr>
          <a:xfrm flipV="1">
            <a:off x="1230397" y="8023396"/>
            <a:ext cx="16554365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2D58F256-DABF-4024-9178-95E7CC2A743A}"/>
              </a:ext>
            </a:extLst>
          </p:cNvPr>
          <p:cNvGrpSpPr/>
          <p:nvPr/>
        </p:nvGrpSpPr>
        <p:grpSpPr>
          <a:xfrm>
            <a:off x="9853105" y="2851652"/>
            <a:ext cx="8434895" cy="4916776"/>
            <a:chOff x="9853105" y="5673981"/>
            <a:chExt cx="8434895" cy="4916776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56B0B41-AB3E-5977-1F6F-8CA953A4E18D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4370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사용자 그룹(자치구, 성별, 연령대)을 서비스 사용일수가 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많은 순서대로 순위를 매겨 저장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enumerate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recommended_targets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, 1)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추천천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대상 리스트를 순회, 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각 대상의 순위(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)와 정보(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)를 반환. 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정보는 "순위 자치구 성별 연령대" 형태의 문자열로 변환되어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리스트에 추가.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en-US" altLang="ko-KR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other_services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리스트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대상 서비스를 순위별로 저장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target_services.values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[0] </a:t>
              </a:r>
              <a:r>
                <a:rPr lang="en-US" altLang="ko-KR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: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서비스 사용일수 데이터의 첫 번째 행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(사용일수가 가장 많은 서비스)을 의미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이를 순회하면서, 각 서비스의 순위(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i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)와 이름(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service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)을 반환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정보는 "순위: 서비스 이름" 형태의 문자열로 변환되어</a:t>
              </a:r>
              <a:endPara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  <a:p>
              <a:r>
                <a:rPr lang="en-US" altLang="ko-KR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   </a:t>
              </a:r>
              <a:r>
                <a:rPr lang="ko-KR" altLang="en-US" sz="1800" dirty="0" err="1">
                  <a:latin typeface="나눔고딕" panose="020D0604000000000000" pitchFamily="50" charset="-127"/>
                  <a:ea typeface="나눔고딕" panose="020D0604000000000000" pitchFamily="50" charset="-127"/>
                </a:rPr>
                <a:t>other_services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 리스트에 추가</a:t>
              </a:r>
            </a:p>
            <a:p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2" name="Google Shape;161;p9">
              <a:extLst>
                <a:ext uri="{FF2B5EF4-FFF2-40B4-BE49-F238E27FC236}">
                  <a16:creationId xmlns:a16="http://schemas.microsoft.com/office/drawing/2014/main" id="{A43D9AE1-5B32-77DE-C639-05A480FA7C52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44319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>
                <a:lnSpc>
                  <a:spcPct val="120000"/>
                </a:lnSpc>
                <a:buClr>
                  <a:srgbClr val="000000"/>
                </a:buClr>
                <a:buSzPts val="7000"/>
              </a:pP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상위 그룹과 관련 서비스를 순위별로 정리하여 출력 </a:t>
              </a:r>
              <a:r>
                <a:rPr lang="en-US" altLang="ko-KR" sz="24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]</a:t>
              </a:r>
              <a:endParaRPr sz="24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1115689-B523-4471-222E-AF97B2108ECF}"/>
              </a:ext>
            </a:extLst>
          </p:cNvPr>
          <p:cNvGrpSpPr/>
          <p:nvPr/>
        </p:nvGrpSpPr>
        <p:grpSpPr>
          <a:xfrm>
            <a:off x="9853105" y="8441608"/>
            <a:ext cx="8434895" cy="1078802"/>
            <a:chOff x="9853105" y="5673981"/>
            <a:chExt cx="8434895" cy="10788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42B8981-C0F4-F359-D782-97D0633F2C0E}"/>
                </a:ext>
              </a:extLst>
            </p:cNvPr>
            <p:cNvSpPr txBox="1"/>
            <p:nvPr/>
          </p:nvSpPr>
          <p:spPr>
            <a:xfrm>
              <a:off x="9853106" y="6220330"/>
              <a:ext cx="7912368" cy="5324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 i="0" u="none" strike="noStrike" dirty="0">
                  <a:effectLst/>
                  <a:latin typeface="나눔고딕" panose="020D0604000000000000" pitchFamily="50" charset="-127"/>
                  <a:ea typeface="나눔고딕" panose="020D0604000000000000" pitchFamily="50" charset="-127"/>
                </a:rPr>
                <a:t>▶ </a:t>
              </a:r>
              <a:r>
                <a:rPr lang="ko-KR" altLang="en-US" sz="1800" dirty="0">
                  <a:latin typeface="나눔고딕" panose="020D0604000000000000" pitchFamily="50" charset="-127"/>
                  <a:ea typeface="나눔고딕" panose="020D0604000000000000" pitchFamily="50" charset="-127"/>
                </a:rPr>
                <a:t>필요한 데이터를 'service2.html' 템플릿에 전달하며 페이지를 렌더링합니다</a:t>
              </a:r>
            </a:p>
            <a:p>
              <a:pPr>
                <a:lnSpc>
                  <a:spcPct val="150000"/>
                </a:lnSpc>
              </a:pPr>
              <a:endPara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55" name="Google Shape;161;p9">
              <a:extLst>
                <a:ext uri="{FF2B5EF4-FFF2-40B4-BE49-F238E27FC236}">
                  <a16:creationId xmlns:a16="http://schemas.microsoft.com/office/drawing/2014/main" id="{BCB4FBA7-EEFB-2268-3DB5-5167C0D54ED7}"/>
                </a:ext>
              </a:extLst>
            </p:cNvPr>
            <p:cNvSpPr txBox="1"/>
            <p:nvPr/>
          </p:nvSpPr>
          <p:spPr>
            <a:xfrm>
              <a:off x="9853105" y="5673981"/>
              <a:ext cx="843489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[ </a:t>
              </a:r>
              <a:r>
                <a:rPr lang="ko-KR" altLang="en-US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데이터를 화면에 출력하는 부분</a:t>
              </a:r>
              <a:r>
                <a:rPr lang="en-US" altLang="ko-KR" sz="2400" b="1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</a:rPr>
                <a:t> ] </a:t>
              </a:r>
              <a:endParaRPr lang="ko-KR" altLang="en-US" sz="24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8B825F7A-7EBC-F685-F6C8-E1561931189B}"/>
              </a:ext>
            </a:extLst>
          </p:cNvPr>
          <p:cNvSpPr txBox="1"/>
          <p:nvPr/>
        </p:nvSpPr>
        <p:spPr>
          <a:xfrm>
            <a:off x="10567858" y="991177"/>
            <a:ext cx="341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2" name="Google Shape;628;p54">
            <a:extLst>
              <a:ext uri="{FF2B5EF4-FFF2-40B4-BE49-F238E27FC236}">
                <a16:creationId xmlns:a16="http://schemas.microsoft.com/office/drawing/2014/main" id="{51D8E2D3-9CB0-2D93-ECC6-B3972BDA4540}"/>
              </a:ext>
            </a:extLst>
          </p:cNvPr>
          <p:cNvSpPr txBox="1"/>
          <p:nvPr/>
        </p:nvSpPr>
        <p:spPr>
          <a:xfrm>
            <a:off x="505900" y="970975"/>
            <a:ext cx="122832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Django </a:t>
            </a: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rPr>
              <a:t>서비스 구현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761724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결론 및 향후 과제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</a:t>
              </a:r>
              <a:r>
                <a:rPr lang="en-US" altLang="ko-KR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7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4279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385;p30">
            <a:extLst>
              <a:ext uri="{FF2B5EF4-FFF2-40B4-BE49-F238E27FC236}">
                <a16:creationId xmlns:a16="http://schemas.microsoft.com/office/drawing/2014/main" id="{138268B3-B809-8A96-3822-4AD824284167}"/>
              </a:ext>
            </a:extLst>
          </p:cNvPr>
          <p:cNvSpPr/>
          <p:nvPr/>
        </p:nvSpPr>
        <p:spPr>
          <a:xfrm>
            <a:off x="2423171" y="3054469"/>
            <a:ext cx="6480000" cy="648000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 amt="10000"/>
            </a:blip>
            <a:stretch>
              <a:fillRect l="-24989" r="-2499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" name="Google Shape;383;p30">
            <a:extLst>
              <a:ext uri="{FF2B5EF4-FFF2-40B4-BE49-F238E27FC236}">
                <a16:creationId xmlns:a16="http://schemas.microsoft.com/office/drawing/2014/main" id="{272C4343-2EDB-BC82-3C18-A3486B640950}"/>
              </a:ext>
            </a:extLst>
          </p:cNvPr>
          <p:cNvSpPr txBox="1"/>
          <p:nvPr/>
        </p:nvSpPr>
        <p:spPr>
          <a:xfrm>
            <a:off x="2646834" y="4497431"/>
            <a:ext cx="6032675" cy="4339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입장에서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원하는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고객의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선호도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</a:t>
            </a:r>
            <a:endParaRPr lang="en-US" altLang="ko-KR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기반으로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광고를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송출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하여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효율을 높임</a:t>
            </a:r>
            <a:endParaRPr lang="en-US" altLang="ko-KR" sz="2200" b="1" i="0" u="none" strike="noStrike" cap="none" dirty="0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특정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서비스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기업에서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고객층을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유의미한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수준으로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선별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하고 상관관계 분석을 통하여</a:t>
            </a:r>
            <a:endParaRPr lang="en-US" altLang="ko-KR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 효율 증대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불필요한 광고 비용 감소</a:t>
            </a:r>
            <a:endParaRPr lang="en-US" altLang="ko-KR" sz="2200" b="1" dirty="0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lang="en-US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개별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수집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동의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대상으로</a:t>
            </a:r>
            <a:endParaRPr lang="en-US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en-US" sz="2200" b="1" i="0" u="none" strike="noStrike" cap="none" dirty="0" err="1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자동화된</a:t>
            </a:r>
            <a:r>
              <a:rPr 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i="0" u="none" strike="noStrike" cap="none" dirty="0" err="1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</a:t>
            </a:r>
            <a:r>
              <a:rPr 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200" b="1" i="0" u="none" strike="noStrike" cap="none" dirty="0" err="1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추천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송출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endParaRPr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387;p30">
            <a:extLst>
              <a:ext uri="{FF2B5EF4-FFF2-40B4-BE49-F238E27FC236}">
                <a16:creationId xmlns:a16="http://schemas.microsoft.com/office/drawing/2014/main" id="{FA1786D3-CC17-625D-B959-8310E2F40F15}"/>
              </a:ext>
            </a:extLst>
          </p:cNvPr>
          <p:cNvSpPr txBox="1"/>
          <p:nvPr/>
        </p:nvSpPr>
        <p:spPr>
          <a:xfrm>
            <a:off x="3404771" y="2132998"/>
            <a:ext cx="4516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결론 </a:t>
            </a: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1A5B9C-DB87-8AE2-D4E9-44650565EF7D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7" name="Google Shape;525;p50">
              <a:extLst>
                <a:ext uri="{FF2B5EF4-FFF2-40B4-BE49-F238E27FC236}">
                  <a16:creationId xmlns:a16="http://schemas.microsoft.com/office/drawing/2014/main" id="{858C1585-C76C-95E8-46A8-8FB8429793E2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latin typeface="나눔고딕" panose="020D0604000000000000" pitchFamily="50" charset="-127"/>
              </a:endParaRPr>
            </a:p>
          </p:txBody>
        </p:sp>
        <p:sp>
          <p:nvSpPr>
            <p:cNvPr id="11" name="Google Shape;526;p50">
              <a:extLst>
                <a:ext uri="{FF2B5EF4-FFF2-40B4-BE49-F238E27FC236}">
                  <a16:creationId xmlns:a16="http://schemas.microsoft.com/office/drawing/2014/main" id="{14158F78-7F75-A62D-369C-993723524E1E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</a:t>
              </a:r>
              <a:r>
                <a:rPr lang="en-US" altLang="ko-KR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7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527;p50">
              <a:extLst>
                <a:ext uri="{FF2B5EF4-FFF2-40B4-BE49-F238E27FC236}">
                  <a16:creationId xmlns:a16="http://schemas.microsoft.com/office/drawing/2014/main" id="{7D15D722-F3E3-6E55-8337-FAEFD2B8ED7F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20" name="Google Shape;531;p50">
              <a:extLst>
                <a:ext uri="{FF2B5EF4-FFF2-40B4-BE49-F238E27FC236}">
                  <a16:creationId xmlns:a16="http://schemas.microsoft.com/office/drawing/2014/main" id="{030CD0A3-0DD0-38D9-663A-C9EB8D012E8A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결론 및 향후 과제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  <p:sp>
        <p:nvSpPr>
          <p:cNvPr id="18" name="Google Shape;386;p30">
            <a:extLst>
              <a:ext uri="{FF2B5EF4-FFF2-40B4-BE49-F238E27FC236}">
                <a16:creationId xmlns:a16="http://schemas.microsoft.com/office/drawing/2014/main" id="{74DEF6C5-271B-3A2E-4D3E-D5AB8896AC5B}"/>
              </a:ext>
            </a:extLst>
          </p:cNvPr>
          <p:cNvSpPr/>
          <p:nvPr/>
        </p:nvSpPr>
        <p:spPr>
          <a:xfrm>
            <a:off x="10103967" y="2871662"/>
            <a:ext cx="6480000" cy="648000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 amt="10000"/>
            </a:blip>
            <a:stretch>
              <a:fillRect l="-25458" r="-25469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4" name="Google Shape;383;p30">
            <a:extLst>
              <a:ext uri="{FF2B5EF4-FFF2-40B4-BE49-F238E27FC236}">
                <a16:creationId xmlns:a16="http://schemas.microsoft.com/office/drawing/2014/main" id="{C9CECA25-054D-4B15-B661-3AE3BC70E974}"/>
              </a:ext>
            </a:extLst>
          </p:cNvPr>
          <p:cNvSpPr txBox="1"/>
          <p:nvPr/>
        </p:nvSpPr>
        <p:spPr>
          <a:xfrm>
            <a:off x="10327630" y="4497431"/>
            <a:ext cx="6032675" cy="337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월별 데이터셋을 늘려 분석 기간을 확장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시계열 분석 통한 월별</a:t>
            </a:r>
            <a:r>
              <a:rPr lang="en-US" altLang="ko-KR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계절별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변동 파악</a:t>
            </a:r>
            <a:endParaRPr lang="en-US" altLang="ko-KR" sz="2200" b="1" i="0" u="none" strike="noStrike" cap="none" dirty="0">
              <a:solidFill>
                <a:srgbClr val="4472C4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200" b="1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및 추세 예측</a:t>
            </a:r>
            <a:r>
              <a:rPr lang="ko-KR" altLang="en-US" sz="20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을 통한 </a:t>
            </a:r>
            <a:r>
              <a:rPr lang="ko-KR" altLang="en-US" sz="2200" b="1" i="0" u="none" strike="noStrike" cap="none" dirty="0">
                <a:solidFill>
                  <a:srgbClr val="4472C4"/>
                </a:solidFill>
                <a:latin typeface="Malgun Gothic"/>
                <a:ea typeface="Malgun Gothic"/>
                <a:cs typeface="Malgun Gothic"/>
                <a:sym typeface="Malgun Gothic"/>
              </a:rPr>
              <a:t>알고리즘 개선</a:t>
            </a: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lang="en-US" altLang="ko-KR" sz="20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ko-KR" altLang="en-US" sz="2000" b="1" i="0" u="none" strike="noStrike" dirty="0">
                <a:effectLst/>
                <a:latin typeface="나눔고딕" panose="020D0604000000000000" pitchFamily="50" charset="-127"/>
                <a:ea typeface="나눔고딕" panose="020D0604000000000000" pitchFamily="50" charset="-127"/>
              </a:rPr>
              <a:t>▶ 데이터셋에 존재한 다양한 이동 데이터 사용한</a:t>
            </a:r>
            <a:endParaRPr lang="en-US" altLang="ko-KR" sz="2000" b="1" i="0" u="none" strike="noStrike" dirty="0">
              <a:effectLst/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r>
              <a:rPr lang="en-US" altLang="ko-KR" sz="2000" b="1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   </a:t>
            </a:r>
            <a:r>
              <a:rPr lang="ko-KR" altLang="en-US" sz="2200" b="1" cap="none" dirty="0">
                <a:solidFill>
                  <a:srgbClr val="4472C4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동선 기반의 광고 송출 시스템 구축</a:t>
            </a:r>
            <a:r>
              <a:rPr lang="ko-KR" altLang="en-US" sz="2000" b="1" cap="none" dirty="0">
                <a:solidFill>
                  <a:schemeClr val="dk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Malgun Gothic"/>
                <a:sym typeface="Malgun Gothic"/>
              </a:rPr>
              <a:t> 가능</a:t>
            </a:r>
            <a:endParaRPr lang="ko-KR" altLang="en-US"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651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</a:pPr>
            <a:endParaRPr sz="20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387;p30">
            <a:extLst>
              <a:ext uri="{FF2B5EF4-FFF2-40B4-BE49-F238E27FC236}">
                <a16:creationId xmlns:a16="http://schemas.microsoft.com/office/drawing/2014/main" id="{D31403BB-458E-DD80-E4C6-A085B6881A12}"/>
              </a:ext>
            </a:extLst>
          </p:cNvPr>
          <p:cNvSpPr txBox="1"/>
          <p:nvPr/>
        </p:nvSpPr>
        <p:spPr>
          <a:xfrm>
            <a:off x="11085567" y="2132998"/>
            <a:ext cx="45168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[ </a:t>
            </a:r>
            <a:r>
              <a:rPr lang="ko-KR" altLang="en-US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향후 과제 </a:t>
            </a:r>
            <a:r>
              <a:rPr lang="en-US" altLang="ko-KR" sz="4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]</a:t>
            </a:r>
            <a:endParaRPr sz="4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0031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프로젝트 후 소감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</a:t>
              </a:r>
              <a:r>
                <a:rPr lang="en-US" altLang="ko-KR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8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34716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1" name="Google Shape;531;p15"/>
          <p:cNvGraphicFramePr/>
          <p:nvPr>
            <p:extLst>
              <p:ext uri="{D42A27DB-BD31-4B8C-83A1-F6EECF244321}">
                <p14:modId xmlns:p14="http://schemas.microsoft.com/office/powerpoint/2010/main" val="3219882997"/>
              </p:ext>
            </p:extLst>
          </p:nvPr>
        </p:nvGraphicFramePr>
        <p:xfrm>
          <a:off x="1222376" y="2281777"/>
          <a:ext cx="16562388" cy="7182897"/>
        </p:xfrm>
        <a:graphic>
          <a:graphicData uri="http://schemas.openxmlformats.org/drawingml/2006/table">
            <a:tbl>
              <a:tblPr>
                <a:noFill/>
                <a:tableStyleId>{8EB2A45B-F14C-4D71-B64A-0F4FA5A1E815}</a:tableStyleId>
              </a:tblPr>
              <a:tblGrid>
                <a:gridCol w="736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517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991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최현민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정혜원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김수연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김현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5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최수정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4580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좋은점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직접 프로젝트를 수행하며 머리 속의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이론과 내용이 정리되어 좋았다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조장으로써 프로젝트 기간동안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많은 부분을 조율하고 진행하고 일부분은 독단적으로 밀어 붙인 내용도 있었는데 조원 분들이 다들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잘따라와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주시고 맡은 파트에 대해 시간과 노력을 다해주어서 리더십을 더욱 기를 수 있었다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  <a:endParaRPr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거의 모든 프로젝트 과정을 팀원들이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같이 해보고 회의를 자주 진행하는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방식으로 진행을 했는데 이러한 방식이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프로젝트의 전 과정을 이해하고 진행하는데 도움이 되었던 것 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또한 회의를 통해서 각 파트의 부족한 부분들에 대한 피드백을 받아 더 완성도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있는 프로젝트를 만들 수 있었던 것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수업에서 배운 머신 러닝 기법들을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실제 프로젝트에 적용해보며 추후 실무에 도움이 될 것 같아서 좋았고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 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팀원들과 함께 피드백을 주고 받으며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문제를 정의하고 해결해 나가는 과정이 재밌었습니다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통해 추상적이었던 개념들을 실제로 적용해 볼 수 있다는 점이 좋았다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이론적인 내용들을 실제 데이터에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적용하면서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그 결과를 분석하고 해석하는 과정이 재미있었다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팀프로젝트를 통해 내가 부족한 부분도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알수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막히는 부분도 팀원 분들과 소통하면서 해결해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나갈수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있어서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좋았습니다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내 코드 뿐만 아니라 다른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팀원들의 코드도  공유하면서 간결하게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코드를 짜는 법을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배울수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있었습니다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9518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아쉬운점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나의 실력을 깨닫게 되었고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 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부족한 점에 대해서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알게되어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더욱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정진해야겠다는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생각이 들었다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좋은 데이터 셋이니 이동관련도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추후에라도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활용해서 결과물을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만들어내면 좋을 것 같다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  <a:endParaRPr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아무래도 세미 프로젝트이다 보니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시간적인 제약이 있어서 시간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/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거리 관련 피처들을 추천 시스템에 적용하여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구현하지 못한 점이 아쉽습니다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딥러닝 기법 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LSTM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을 이용해서 시계열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분석까지 해보고 싶었지만 시간 상의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여유가 없었고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개념을 정확히 이해하지 못해서 시계열 분석을 수행하지 못한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점이 아쉽습니다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제한된 시간으로 인해 이동 시간대까지는 다루지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못한게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아쉬웠다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이후 기회가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된다면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팀원들과 같이 해보면 좋을 것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같다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첫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프로젝트이다보니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부족한 점이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많았습니다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팀원분들의 코드를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공부하면서 진행했는데 데이터 시각화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위주로 참여하였습니다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다음 프로젝트에선 좀 더 공부하여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다양한 파트에 참여해보고 싶습니다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76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en-US" sz="12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느낀점</a:t>
                      </a:r>
                      <a:endParaRPr sz="12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좋은 조원분들을 만난 것 같다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프로젝트의 진행에 있어 각자의 장점을 살려 진행하는 것도 업무에서 중요한 부분이라고 생각한다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이번 프로젝트에서 </a:t>
                      </a:r>
                      <a:r>
                        <a:rPr lang="ko-KR" altLang="en-US" sz="14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나또한</a:t>
                      </a: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 많이 배웠고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,</a:t>
                      </a: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다른 조원분에게도 나의 경험이 많이</a:t>
                      </a:r>
                      <a:endParaRPr lang="en-US" altLang="ko-KR"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30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전해졌으면 좋겠다</a:t>
                      </a:r>
                      <a:r>
                        <a:rPr lang="en-US" altLang="ko-KR" sz="14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Malgun Gothic"/>
                          <a:sym typeface="Malgun Gothic"/>
                        </a:rPr>
                        <a:t>.</a:t>
                      </a:r>
                      <a:endParaRPr sz="14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Malgun Gothic"/>
                        <a:sym typeface="Malgun Gothic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데이터와 관련하여 처음 해보는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프로젝트라 부족한 점도 있겠지만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팀원분들과 협력하여 좋은 결과물을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만들어낸 것 같아서 뿌듯하고 이론으로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배웠던 내용들을 직접 데이터를 다루면서 적용해보니까 이해도 더 잘 되고 심화된 학습을 할 수 있었던 것 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 실습 전에는 모든 것이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막막했고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잘 해내지 못할 거라는 막연한 불안감이 있었는데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막상 해보니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프로젝트가 잘 진행되는 것을 보며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약간은 자신감이 생긴 것 같습니다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진행하면서 어려운 과제들을 마주하게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되었었는데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이를 해결하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과정에서 큰 성취감과  성장의 기회를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느낄 수 있었다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프로젝트를 통해 한번 더 복습 할 수 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있었던 기회가 되었고 같고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처음하는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 프로젝트로 흐름이나 진행과정을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경험해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볼수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있어서 좋았습니다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혼자라면 할 수 </a:t>
                      </a:r>
                      <a:r>
                        <a:rPr lang="ko-KR" alt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없었겠지만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팀원분들 덕분에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부족한 부분을 알 수 있었고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, </a:t>
                      </a: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많이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배울 수 있었습니다</a:t>
                      </a:r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.  </a:t>
                      </a:r>
                      <a:endParaRPr lang="ko-KR" altLang="en-US" sz="1400" dirty="0"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C8F80361-BD5D-DC4D-3E27-312E3535A836}"/>
              </a:ext>
            </a:extLst>
          </p:cNvPr>
          <p:cNvGrpSpPr/>
          <p:nvPr/>
        </p:nvGrpSpPr>
        <p:grpSpPr>
          <a:xfrm>
            <a:off x="-2" y="111904"/>
            <a:ext cx="18288003" cy="586029"/>
            <a:chOff x="-2" y="111904"/>
            <a:chExt cx="18288003" cy="586029"/>
          </a:xfrm>
        </p:grpSpPr>
        <p:sp>
          <p:nvSpPr>
            <p:cNvPr id="12" name="Google Shape;525;p50">
              <a:extLst>
                <a:ext uri="{FF2B5EF4-FFF2-40B4-BE49-F238E27FC236}">
                  <a16:creationId xmlns:a16="http://schemas.microsoft.com/office/drawing/2014/main" id="{048CE241-DF18-1587-BDAF-0C9686EE93CE}"/>
                </a:ext>
              </a:extLst>
            </p:cNvPr>
            <p:cNvSpPr/>
            <p:nvPr/>
          </p:nvSpPr>
          <p:spPr>
            <a:xfrm rot="5400000" flipH="1">
              <a:off x="224502" y="-65252"/>
              <a:ext cx="366972" cy="815975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나눔고딕" panose="020D0604000000000000" pitchFamily="50" charset="-127"/>
              </a:endParaRPr>
            </a:p>
          </p:txBody>
        </p:sp>
        <p:sp>
          <p:nvSpPr>
            <p:cNvPr id="13" name="Google Shape;526;p50">
              <a:extLst>
                <a:ext uri="{FF2B5EF4-FFF2-40B4-BE49-F238E27FC236}">
                  <a16:creationId xmlns:a16="http://schemas.microsoft.com/office/drawing/2014/main" id="{4F350BD1-CD55-BFA2-3DE1-AD26569E5ABF}"/>
                </a:ext>
              </a:extLst>
            </p:cNvPr>
            <p:cNvSpPr txBox="1"/>
            <p:nvPr/>
          </p:nvSpPr>
          <p:spPr>
            <a:xfrm flipH="1">
              <a:off x="-2" y="177166"/>
              <a:ext cx="798061" cy="3311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0</a:t>
              </a:r>
              <a:r>
                <a:rPr lang="en-US" altLang="ko-KR" sz="2500" b="1" i="0" u="none" strike="noStrike" cap="none" dirty="0">
                  <a:solidFill>
                    <a:schemeClr val="lt1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8</a:t>
              </a:r>
              <a:endParaRPr sz="2500" b="1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4" name="Google Shape;527;p50">
              <a:extLst>
                <a:ext uri="{FF2B5EF4-FFF2-40B4-BE49-F238E27FC236}">
                  <a16:creationId xmlns:a16="http://schemas.microsoft.com/office/drawing/2014/main" id="{DB28FEA6-CF4A-CB93-377E-8F83FA1F7A50}"/>
                </a:ext>
              </a:extLst>
            </p:cNvPr>
            <p:cNvSpPr/>
            <p:nvPr/>
          </p:nvSpPr>
          <p:spPr>
            <a:xfrm rot="10800000" flipH="1">
              <a:off x="0" y="679933"/>
              <a:ext cx="18288001" cy="18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 dirty="0">
                <a:solidFill>
                  <a:schemeClr val="lt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  <p:sp>
          <p:nvSpPr>
            <p:cNvPr id="15" name="Google Shape;531;p50">
              <a:extLst>
                <a:ext uri="{FF2B5EF4-FFF2-40B4-BE49-F238E27FC236}">
                  <a16:creationId xmlns:a16="http://schemas.microsoft.com/office/drawing/2014/main" id="{489D07A4-3A95-C656-3378-216C1EA758DD}"/>
                </a:ext>
              </a:extLst>
            </p:cNvPr>
            <p:cNvSpPr txBox="1"/>
            <p:nvPr/>
          </p:nvSpPr>
          <p:spPr>
            <a:xfrm>
              <a:off x="963105" y="111904"/>
              <a:ext cx="55587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0"/>
                <a:buFont typeface="Arial"/>
                <a:buNone/>
              </a:pPr>
              <a:r>
                <a:rPr lang="ko-KR" altLang="en-US" sz="25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cs typeface="Arial"/>
                  <a:sym typeface="Arial"/>
                </a:rPr>
                <a:t>프로젝트 소감</a:t>
              </a:r>
              <a:endParaRPr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14"/>
          <p:cNvSpPr txBox="1"/>
          <p:nvPr/>
        </p:nvSpPr>
        <p:spPr>
          <a:xfrm>
            <a:off x="4583086" y="3943350"/>
            <a:ext cx="89694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</a:pPr>
            <a:r>
              <a:rPr lang="en-US" sz="15500" b="1" i="0" u="none" strike="noStrike" cap="none" dirty="0">
                <a:solidFill>
                  <a:srgbClr val="22222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Q&amp;A</a:t>
            </a: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03" name="Google Shape;403;p14"/>
          <p:cNvSpPr txBox="1"/>
          <p:nvPr/>
        </p:nvSpPr>
        <p:spPr>
          <a:xfrm>
            <a:off x="5251614" y="6616700"/>
            <a:ext cx="77847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fecffe0d8_0_16"/>
          <p:cNvSpPr txBox="1"/>
          <p:nvPr/>
        </p:nvSpPr>
        <p:spPr>
          <a:xfrm>
            <a:off x="4659286" y="3867150"/>
            <a:ext cx="8969400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500"/>
              <a:buFont typeface="Arial"/>
              <a:buNone/>
            </a:pPr>
            <a:r>
              <a:rPr lang="en-US" sz="15500" b="1" i="0" u="none" strike="noStrike" cap="none" dirty="0">
                <a:solidFill>
                  <a:srgbClr val="222222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THANKS</a:t>
            </a: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09" name="Google Shape;409;g29fecffe0d8_0_16"/>
          <p:cNvSpPr txBox="1"/>
          <p:nvPr/>
        </p:nvSpPr>
        <p:spPr>
          <a:xfrm>
            <a:off x="5251614" y="6616700"/>
            <a:ext cx="7784700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8DE79F2F-9167-AFE9-5F91-CB68A3CC2EB9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 구성 및 역할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B6145201-0C9F-86E2-FB4A-2FB2A537D5AD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02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21A5DA7-F351-9840-6248-F09917CF7F4E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cxnSp>
        <p:nvCxnSpPr>
          <p:cNvPr id="10" name="Google Shape;168;p9">
            <a:extLst>
              <a:ext uri="{FF2B5EF4-FFF2-40B4-BE49-F238E27FC236}">
                <a16:creationId xmlns:a16="http://schemas.microsoft.com/office/drawing/2014/main" id="{B8F63E55-D414-C7EF-429B-9257614A98E8}"/>
              </a:ext>
            </a:extLst>
          </p:cNvPr>
          <p:cNvCxnSpPr>
            <a:cxnSpLocks/>
          </p:cNvCxnSpPr>
          <p:nvPr/>
        </p:nvCxnSpPr>
        <p:spPr>
          <a:xfrm>
            <a:off x="14655007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22;p4">
            <a:extLst>
              <a:ext uri="{FF2B5EF4-FFF2-40B4-BE49-F238E27FC236}">
                <a16:creationId xmlns:a16="http://schemas.microsoft.com/office/drawing/2014/main" id="{1C1C1824-2817-F3B7-41C7-FE03B8C6E5AB}"/>
              </a:ext>
            </a:extLst>
          </p:cNvPr>
          <p:cNvSpPr txBox="1"/>
          <p:nvPr/>
        </p:nvSpPr>
        <p:spPr>
          <a:xfrm>
            <a:off x="1222375" y="3017260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최현민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EA90527-B78E-06F5-343C-700AFCCE7BF8}"/>
              </a:ext>
            </a:extLst>
          </p:cNvPr>
          <p:cNvSpPr/>
          <p:nvPr/>
        </p:nvSpPr>
        <p:spPr>
          <a:xfrm flipV="1">
            <a:off x="1754725" y="3672856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2" name="Google Shape;122;p4">
            <a:extLst>
              <a:ext uri="{FF2B5EF4-FFF2-40B4-BE49-F238E27FC236}">
                <a16:creationId xmlns:a16="http://schemas.microsoft.com/office/drawing/2014/main" id="{CDEB5F86-8B3A-641C-E0BD-FD03592D2F4A}"/>
              </a:ext>
            </a:extLst>
          </p:cNvPr>
          <p:cNvSpPr txBox="1"/>
          <p:nvPr/>
        </p:nvSpPr>
        <p:spPr>
          <a:xfrm>
            <a:off x="1222375" y="3857522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조장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8" name="Google Shape;122;p4">
            <a:extLst>
              <a:ext uri="{FF2B5EF4-FFF2-40B4-BE49-F238E27FC236}">
                <a16:creationId xmlns:a16="http://schemas.microsoft.com/office/drawing/2014/main" id="{C8B05A69-1EC4-79F5-B408-CA2DF1BFC4A2}"/>
              </a:ext>
            </a:extLst>
          </p:cNvPr>
          <p:cNvSpPr txBox="1"/>
          <p:nvPr/>
        </p:nvSpPr>
        <p:spPr>
          <a:xfrm>
            <a:off x="1222375" y="4735408"/>
            <a:ext cx="25047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프로젝트 총괄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코드 및 </a:t>
            </a:r>
            <a:r>
              <a:rPr lang="en-US" altLang="ko-KR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PPT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종합</a:t>
            </a:r>
            <a:endParaRPr lang="en-US" altLang="ko-KR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기획서 작성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업무수행흐름도 작성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시각화 코드 작성</a:t>
            </a:r>
            <a:endParaRPr lang="en-US" altLang="ko-KR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- </a:t>
            </a:r>
            <a:r>
              <a:rPr lang="ko-KR" altLang="en-US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가중치 코드 작성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6" name="Google Shape;138;p4">
            <a:extLst>
              <a:ext uri="{FF2B5EF4-FFF2-40B4-BE49-F238E27FC236}">
                <a16:creationId xmlns:a16="http://schemas.microsoft.com/office/drawing/2014/main" id="{BA8C635D-53AC-87DB-27D3-CF05B1D712A8}"/>
              </a:ext>
            </a:extLst>
          </p:cNvPr>
          <p:cNvSpPr txBox="1"/>
          <p:nvPr/>
        </p:nvSpPr>
        <p:spPr>
          <a:xfrm>
            <a:off x="4707538" y="3017260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정혜원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DB3637E-6BE8-9DE6-6D7C-BE80D768DF92}"/>
              </a:ext>
            </a:extLst>
          </p:cNvPr>
          <p:cNvSpPr/>
          <p:nvPr/>
        </p:nvSpPr>
        <p:spPr>
          <a:xfrm flipV="1">
            <a:off x="5239888" y="3672856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3" name="Google Shape;122;p4">
            <a:extLst>
              <a:ext uri="{FF2B5EF4-FFF2-40B4-BE49-F238E27FC236}">
                <a16:creationId xmlns:a16="http://schemas.microsoft.com/office/drawing/2014/main" id="{F5707B70-3DD8-5ACA-9778-11E5C18819E0}"/>
              </a:ext>
            </a:extLst>
          </p:cNvPr>
          <p:cNvSpPr txBox="1"/>
          <p:nvPr/>
        </p:nvSpPr>
        <p:spPr>
          <a:xfrm>
            <a:off x="4707538" y="3857522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부조장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9" name="Google Shape;122;p4">
            <a:extLst>
              <a:ext uri="{FF2B5EF4-FFF2-40B4-BE49-F238E27FC236}">
                <a16:creationId xmlns:a16="http://schemas.microsoft.com/office/drawing/2014/main" id="{C3CED5ED-DC9B-7B3F-583C-55680A566E36}"/>
              </a:ext>
            </a:extLst>
          </p:cNvPr>
          <p:cNvSpPr txBox="1"/>
          <p:nvPr/>
        </p:nvSpPr>
        <p:spPr>
          <a:xfrm>
            <a:off x="4707538" y="4748955"/>
            <a:ext cx="25047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 개요 작성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 작업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산정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시스템 서비스 구현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Django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웹서비스 구현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 시스템 설명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4" name="Google Shape;127;p4">
            <a:extLst>
              <a:ext uri="{FF2B5EF4-FFF2-40B4-BE49-F238E27FC236}">
                <a16:creationId xmlns:a16="http://schemas.microsoft.com/office/drawing/2014/main" id="{6FD07A28-57AC-9968-0D81-6086062F4E1F}"/>
              </a:ext>
            </a:extLst>
          </p:cNvPr>
          <p:cNvSpPr txBox="1"/>
          <p:nvPr/>
        </p:nvSpPr>
        <p:spPr>
          <a:xfrm>
            <a:off x="8192701" y="3017261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김수연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88F059-C05C-2442-B9F6-6B731794B0BF}"/>
              </a:ext>
            </a:extLst>
          </p:cNvPr>
          <p:cNvSpPr/>
          <p:nvPr/>
        </p:nvSpPr>
        <p:spPr>
          <a:xfrm flipV="1">
            <a:off x="8725051" y="3672857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4" name="Google Shape;122;p4">
            <a:extLst>
              <a:ext uri="{FF2B5EF4-FFF2-40B4-BE49-F238E27FC236}">
                <a16:creationId xmlns:a16="http://schemas.microsoft.com/office/drawing/2014/main" id="{265505C8-AA68-7865-45B9-AC2A0EACCF81}"/>
              </a:ext>
            </a:extLst>
          </p:cNvPr>
          <p:cNvSpPr txBox="1"/>
          <p:nvPr/>
        </p:nvSpPr>
        <p:spPr>
          <a:xfrm>
            <a:off x="8192701" y="3857523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0" name="Google Shape;122;p4">
            <a:extLst>
              <a:ext uri="{FF2B5EF4-FFF2-40B4-BE49-F238E27FC236}">
                <a16:creationId xmlns:a16="http://schemas.microsoft.com/office/drawing/2014/main" id="{753EDBB7-3B3E-5ADF-4EB3-AE9535F300DB}"/>
              </a:ext>
            </a:extLst>
          </p:cNvPr>
          <p:cNvSpPr txBox="1"/>
          <p:nvPr/>
        </p:nvSpPr>
        <p:spPr>
          <a:xfrm>
            <a:off x="8192701" y="4748955"/>
            <a:ext cx="2504700" cy="2492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현황분석 시각화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추세분석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반영 코드 작성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가중치 부분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2" name="Google Shape;124;p4">
            <a:extLst>
              <a:ext uri="{FF2B5EF4-FFF2-40B4-BE49-F238E27FC236}">
                <a16:creationId xmlns:a16="http://schemas.microsoft.com/office/drawing/2014/main" id="{EB84381A-0E18-C20E-A401-7F6AE601B095}"/>
              </a:ext>
            </a:extLst>
          </p:cNvPr>
          <p:cNvSpPr txBox="1"/>
          <p:nvPr/>
        </p:nvSpPr>
        <p:spPr>
          <a:xfrm>
            <a:off x="11677864" y="3017261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김 현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6E3827D-51B1-5E07-F4F5-798D3F626DF9}"/>
              </a:ext>
            </a:extLst>
          </p:cNvPr>
          <p:cNvSpPr/>
          <p:nvPr/>
        </p:nvSpPr>
        <p:spPr>
          <a:xfrm flipV="1">
            <a:off x="12210214" y="3672857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6" name="Google Shape;122;p4">
            <a:extLst>
              <a:ext uri="{FF2B5EF4-FFF2-40B4-BE49-F238E27FC236}">
                <a16:creationId xmlns:a16="http://schemas.microsoft.com/office/drawing/2014/main" id="{BDA1C69D-CEF3-70F0-8162-BFA514977133}"/>
              </a:ext>
            </a:extLst>
          </p:cNvPr>
          <p:cNvSpPr txBox="1"/>
          <p:nvPr/>
        </p:nvSpPr>
        <p:spPr>
          <a:xfrm>
            <a:off x="11677864" y="3857523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1" name="Google Shape;122;p4">
            <a:extLst>
              <a:ext uri="{FF2B5EF4-FFF2-40B4-BE49-F238E27FC236}">
                <a16:creationId xmlns:a16="http://schemas.microsoft.com/office/drawing/2014/main" id="{930D8BC9-DE1E-053B-24C7-FB9402811D01}"/>
              </a:ext>
            </a:extLst>
          </p:cNvPr>
          <p:cNvSpPr txBox="1"/>
          <p:nvPr/>
        </p:nvSpPr>
        <p:spPr>
          <a:xfrm>
            <a:off x="11677864" y="4748955"/>
            <a:ext cx="2504700" cy="3323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기획안 작성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현황분석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시각화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추천시스템 데이터 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모델링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Django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웹 서비스 구축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Django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13" name="Google Shape;125;p4">
            <a:extLst>
              <a:ext uri="{FF2B5EF4-FFF2-40B4-BE49-F238E27FC236}">
                <a16:creationId xmlns:a16="http://schemas.microsoft.com/office/drawing/2014/main" id="{7A5E1F1F-AD39-85E8-F16A-4F8EC0641E35}"/>
              </a:ext>
            </a:extLst>
          </p:cNvPr>
          <p:cNvSpPr txBox="1"/>
          <p:nvPr/>
        </p:nvSpPr>
        <p:spPr>
          <a:xfrm>
            <a:off x="15163023" y="3017261"/>
            <a:ext cx="2504700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sz="3000" b="1" i="0" u="none" strike="noStrike" cap="none" dirty="0" err="1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최수정</a:t>
            </a:r>
            <a:endParaRPr sz="14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987DAD6-C15C-540E-C92E-92C5D8FDE614}"/>
              </a:ext>
            </a:extLst>
          </p:cNvPr>
          <p:cNvSpPr/>
          <p:nvPr/>
        </p:nvSpPr>
        <p:spPr>
          <a:xfrm flipV="1">
            <a:off x="15695373" y="3672857"/>
            <a:ext cx="1440000" cy="36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7" name="Google Shape;122;p4">
            <a:extLst>
              <a:ext uri="{FF2B5EF4-FFF2-40B4-BE49-F238E27FC236}">
                <a16:creationId xmlns:a16="http://schemas.microsoft.com/office/drawing/2014/main" id="{3BCB0BA6-E4BE-0F03-236D-702FDBD3F41D}"/>
              </a:ext>
            </a:extLst>
          </p:cNvPr>
          <p:cNvSpPr txBox="1"/>
          <p:nvPr/>
        </p:nvSpPr>
        <p:spPr>
          <a:xfrm>
            <a:off x="15163023" y="3857523"/>
            <a:ext cx="250470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i="0" u="none" strike="noStrike" cap="none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팀원</a:t>
            </a:r>
            <a:endParaRPr sz="2000" b="1"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96" name="Google Shape;122;p4">
            <a:extLst>
              <a:ext uri="{FF2B5EF4-FFF2-40B4-BE49-F238E27FC236}">
                <a16:creationId xmlns:a16="http://schemas.microsoft.com/office/drawing/2014/main" id="{3772F634-DAC2-6ACC-6B80-BADFCEECF374}"/>
              </a:ext>
            </a:extLst>
          </p:cNvPr>
          <p:cNvSpPr txBox="1"/>
          <p:nvPr/>
        </p:nvSpPr>
        <p:spPr>
          <a:xfrm>
            <a:off x="15163023" y="4748955"/>
            <a:ext cx="2504700" cy="2077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전처리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현황분석 시각화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서비스별 추세분석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데이터 시각화 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PPT</a:t>
            </a:r>
          </a:p>
          <a:p>
            <a:pPr>
              <a:lnSpc>
                <a:spcPct val="150000"/>
              </a:lnSpc>
              <a:buSzPts val="3000"/>
            </a:pP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제작 및 발표</a:t>
            </a:r>
            <a:endParaRPr i="0" u="none" strike="noStrike" cap="none" dirty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cxnSp>
        <p:nvCxnSpPr>
          <p:cNvPr id="104" name="Google Shape;168;p9">
            <a:extLst>
              <a:ext uri="{FF2B5EF4-FFF2-40B4-BE49-F238E27FC236}">
                <a16:creationId xmlns:a16="http://schemas.microsoft.com/office/drawing/2014/main" id="{5D4CB8B9-B889-C7F8-D4FA-B791D89CB05A}"/>
              </a:ext>
            </a:extLst>
          </p:cNvPr>
          <p:cNvCxnSpPr>
            <a:cxnSpLocks/>
          </p:cNvCxnSpPr>
          <p:nvPr/>
        </p:nvCxnSpPr>
        <p:spPr>
          <a:xfrm>
            <a:off x="11169844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5" name="Google Shape;168;p9">
            <a:extLst>
              <a:ext uri="{FF2B5EF4-FFF2-40B4-BE49-F238E27FC236}">
                <a16:creationId xmlns:a16="http://schemas.microsoft.com/office/drawing/2014/main" id="{E2005AD4-711C-6A7E-7726-008AD560414A}"/>
              </a:ext>
            </a:extLst>
          </p:cNvPr>
          <p:cNvCxnSpPr>
            <a:cxnSpLocks/>
          </p:cNvCxnSpPr>
          <p:nvPr/>
        </p:nvCxnSpPr>
        <p:spPr>
          <a:xfrm>
            <a:off x="7684681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6" name="Google Shape;168;p9">
            <a:extLst>
              <a:ext uri="{FF2B5EF4-FFF2-40B4-BE49-F238E27FC236}">
                <a16:creationId xmlns:a16="http://schemas.microsoft.com/office/drawing/2014/main" id="{75B81E1B-3E2C-C9FA-2256-E77CF1FB47C9}"/>
              </a:ext>
            </a:extLst>
          </p:cNvPr>
          <p:cNvCxnSpPr>
            <a:cxnSpLocks/>
          </p:cNvCxnSpPr>
          <p:nvPr/>
        </p:nvCxnSpPr>
        <p:spPr>
          <a:xfrm>
            <a:off x="4199518" y="2257500"/>
            <a:ext cx="35577" cy="6076800"/>
          </a:xfrm>
          <a:prstGeom prst="straightConnector1">
            <a:avLst/>
          </a:prstGeom>
          <a:noFill/>
          <a:ln w="25400" cap="flat" cmpd="sng">
            <a:solidFill>
              <a:srgbClr val="07376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1BA7CB26-8281-AE85-00D1-525F8FD7D9EE}"/>
              </a:ext>
            </a:extLst>
          </p:cNvPr>
          <p:cNvGrpSpPr/>
          <p:nvPr/>
        </p:nvGrpSpPr>
        <p:grpSpPr>
          <a:xfrm>
            <a:off x="4587223" y="3778268"/>
            <a:ext cx="9113555" cy="2730464"/>
            <a:chOff x="4587223" y="2967034"/>
            <a:chExt cx="9113555" cy="2730464"/>
          </a:xfrm>
        </p:grpSpPr>
        <p:sp>
          <p:nvSpPr>
            <p:cNvPr id="104" name="Google Shape;104;p2"/>
            <p:cNvSpPr txBox="1"/>
            <p:nvPr/>
          </p:nvSpPr>
          <p:spPr>
            <a:xfrm>
              <a:off x="4587223" y="4589502"/>
              <a:ext cx="9113555" cy="110799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ko-KR" altLang="en-US" sz="6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수행 절차 및 방법 </a:t>
              </a:r>
              <a:endParaRPr sz="6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endParaRPr>
            </a:p>
          </p:txBody>
        </p:sp>
        <p:sp>
          <p:nvSpPr>
            <p:cNvPr id="2" name="Google Shape;104;p2">
              <a:extLst>
                <a:ext uri="{FF2B5EF4-FFF2-40B4-BE49-F238E27FC236}">
                  <a16:creationId xmlns:a16="http://schemas.microsoft.com/office/drawing/2014/main" id="{B2F0B3B5-541C-6867-CA5C-B91C0B753C4E}"/>
                </a:ext>
              </a:extLst>
            </p:cNvPr>
            <p:cNvSpPr txBox="1"/>
            <p:nvPr/>
          </p:nvSpPr>
          <p:spPr>
            <a:xfrm>
              <a:off x="8424000" y="2967034"/>
              <a:ext cx="1440000" cy="14773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40"/>
                <a:buFont typeface="Arial"/>
                <a:buNone/>
              </a:pPr>
              <a:r>
                <a:rPr lang="en-US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0</a:t>
              </a:r>
              <a:r>
                <a:rPr lang="en-US" altLang="ko-KR" sz="8000" b="1" i="0" u="none" strike="noStrike" cap="none" dirty="0">
                  <a:solidFill>
                    <a:srgbClr val="073763"/>
                  </a:solidFill>
                  <a:latin typeface="나눔고딕" panose="020D0604000000000000" pitchFamily="50" charset="-127"/>
                  <a:ea typeface="나눔고딕" panose="020D0604000000000000" pitchFamily="50" charset="-127"/>
                  <a:sym typeface="Arial"/>
                </a:rPr>
                <a:t>3</a:t>
              </a:r>
              <a:endParaRPr lang="en-US" sz="8000" b="1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49212B80-DC96-A6BC-2BCE-B52EEA241567}"/>
                </a:ext>
              </a:extLst>
            </p:cNvPr>
            <p:cNvSpPr/>
            <p:nvPr/>
          </p:nvSpPr>
          <p:spPr>
            <a:xfrm flipV="1">
              <a:off x="8424000" y="4220522"/>
              <a:ext cx="1440000" cy="90000"/>
            </a:xfrm>
            <a:prstGeom prst="rect">
              <a:avLst/>
            </a:prstGeom>
            <a:solidFill>
              <a:srgbClr val="0737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7956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52941"/>
          </a:schemeClr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5"/>
          <p:cNvGraphicFramePr/>
          <p:nvPr>
            <p:extLst>
              <p:ext uri="{D42A27DB-BD31-4B8C-83A1-F6EECF244321}">
                <p14:modId xmlns:p14="http://schemas.microsoft.com/office/powerpoint/2010/main" val="3864743493"/>
              </p:ext>
            </p:extLst>
          </p:nvPr>
        </p:nvGraphicFramePr>
        <p:xfrm>
          <a:off x="2340684" y="4406705"/>
          <a:ext cx="14325771" cy="5057968"/>
        </p:xfrm>
        <a:graphic>
          <a:graphicData uri="http://schemas.openxmlformats.org/drawingml/2006/table">
            <a:tbl>
              <a:tblPr>
                <a:noFill/>
                <a:tableStyleId>{F8E716E5-57A4-4A9B-901A-054E3F1CF6AC}</a:tableStyleId>
              </a:tblPr>
              <a:tblGrid>
                <a:gridCol w="487363">
                  <a:extLst>
                    <a:ext uri="{9D8B030D-6E8A-4147-A177-3AD203B41FA5}">
                      <a16:colId xmlns:a16="http://schemas.microsoft.com/office/drawing/2014/main" val="79989815"/>
                    </a:ext>
                  </a:extLst>
                </a:gridCol>
                <a:gridCol w="29987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32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3207">
                  <a:extLst>
                    <a:ext uri="{9D8B030D-6E8A-4147-A177-3AD203B41FA5}">
                      <a16:colId xmlns:a16="http://schemas.microsoft.com/office/drawing/2014/main" val="3054696972"/>
                    </a:ext>
                  </a:extLst>
                </a:gridCol>
                <a:gridCol w="3613207">
                  <a:extLst>
                    <a:ext uri="{9D8B030D-6E8A-4147-A177-3AD203B41FA5}">
                      <a16:colId xmlns:a16="http://schemas.microsoft.com/office/drawing/2014/main" val="1586713874"/>
                    </a:ext>
                  </a:extLst>
                </a:gridCol>
              </a:tblGrid>
              <a:tr h="123249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일자</a:t>
                      </a:r>
                      <a:endParaRPr lang="en-US" altLang="ko-KR"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구분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시작일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종료일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기간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일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1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주제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선정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2023.11.14 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2023.11.15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수집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및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탐색적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분석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2023.11.14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2023.11.16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3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3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현황 분석 및 데이터 시각화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2023.11.15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2023.11.21</a:t>
                      </a:r>
                      <a:endParaRPr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7</a:t>
                      </a:r>
                      <a:endParaRPr sz="18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4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데이터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en-US" sz="1800" b="1" u="none" strike="noStrike" cap="none" dirty="0" err="1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모델링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추천 시스템</a:t>
                      </a: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2023.11.20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2023.11.30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11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65094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5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프로젝트 발표 준비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2023.11.29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2023.12.04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6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EFDAC51B-944B-F7AC-24D4-435D03CFF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732580"/>
              </p:ext>
            </p:extLst>
          </p:nvPr>
        </p:nvGraphicFramePr>
        <p:xfrm>
          <a:off x="3546937" y="2525592"/>
          <a:ext cx="11913264" cy="1188720"/>
        </p:xfrm>
        <a:graphic>
          <a:graphicData uri="http://schemas.openxmlformats.org/drawingml/2006/table">
            <a:tbl>
              <a:tblPr>
                <a:noFill/>
                <a:tableStyleId>{F8E716E5-57A4-4A9B-901A-054E3F1CF6AC}</a:tableStyleId>
              </a:tblPr>
              <a:tblGrid>
                <a:gridCol w="3198597">
                  <a:extLst>
                    <a:ext uri="{9D8B030D-6E8A-4147-A177-3AD203B41FA5}">
                      <a16:colId xmlns:a16="http://schemas.microsoft.com/office/drawing/2014/main" val="1901838910"/>
                    </a:ext>
                  </a:extLst>
                </a:gridCol>
                <a:gridCol w="2904889">
                  <a:extLst>
                    <a:ext uri="{9D8B030D-6E8A-4147-A177-3AD203B41FA5}">
                      <a16:colId xmlns:a16="http://schemas.microsoft.com/office/drawing/2014/main" val="352234208"/>
                    </a:ext>
                  </a:extLst>
                </a:gridCol>
                <a:gridCol w="2904889">
                  <a:extLst>
                    <a:ext uri="{9D8B030D-6E8A-4147-A177-3AD203B41FA5}">
                      <a16:colId xmlns:a16="http://schemas.microsoft.com/office/drawing/2014/main" val="1467243"/>
                    </a:ext>
                  </a:extLst>
                </a:gridCol>
                <a:gridCol w="2904889">
                  <a:extLst>
                    <a:ext uri="{9D8B030D-6E8A-4147-A177-3AD203B41FA5}">
                      <a16:colId xmlns:a16="http://schemas.microsoft.com/office/drawing/2014/main" val="2618010435"/>
                    </a:ext>
                  </a:extLst>
                </a:gridCol>
              </a:tblGrid>
              <a:tr h="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전체 프로젝트 수행 기간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시작일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종료일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기간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일</a:t>
                      </a:r>
                      <a:r>
                        <a:rPr lang="en-US" altLang="ko-KR" sz="1800" b="1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)</a:t>
                      </a:r>
                      <a:endParaRPr sz="1800" b="1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1228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altLang="en-US" sz="1400" b="1" u="none" strike="noStrike" cap="none" dirty="0">
                          <a:latin typeface="Arial"/>
                          <a:cs typeface="Arial"/>
                          <a:sym typeface="Arial"/>
                        </a:rPr>
                        <a:t>프로젝트 수행 기간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3716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2023.11.14</a:t>
                      </a: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2023.12.04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 dirty="0">
                          <a:latin typeface="나눔고딕" panose="020D0604000000000000" pitchFamily="50" charset="-127"/>
                          <a:ea typeface="나눔고딕" panose="020D0604000000000000" pitchFamily="50" charset="-127"/>
                          <a:cs typeface="Arial"/>
                          <a:sym typeface="Arial"/>
                        </a:rPr>
                        <a:t>21</a:t>
                      </a:r>
                      <a:endParaRPr sz="1800" u="none" strike="noStrike" cap="none" dirty="0"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Arial"/>
                        <a:sym typeface="Arial"/>
                      </a:endParaRPr>
                    </a:p>
                  </a:txBody>
                  <a:tcPr marL="142875" marR="142875" marT="142875" marB="142875" anchor="ctr">
                    <a:lnL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915965"/>
                  </a:ext>
                </a:extLst>
              </a:tr>
            </a:tbl>
          </a:graphicData>
        </a:graphic>
      </p:graphicFrame>
      <p:sp>
        <p:nvSpPr>
          <p:cNvPr id="2" name="Google Shape;161;p9">
            <a:extLst>
              <a:ext uri="{FF2B5EF4-FFF2-40B4-BE49-F238E27FC236}">
                <a16:creationId xmlns:a16="http://schemas.microsoft.com/office/drawing/2014/main" id="{9E4A653C-D2BA-81AC-1E09-EED7097AF392}"/>
              </a:ext>
            </a:extLst>
          </p:cNvPr>
          <p:cNvSpPr txBox="1"/>
          <p:nvPr/>
        </p:nvSpPr>
        <p:spPr>
          <a:xfrm>
            <a:off x="963105" y="111904"/>
            <a:ext cx="555877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25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수행 절차 및 방법</a:t>
            </a:r>
            <a:endParaRPr sz="25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  <p:sp>
        <p:nvSpPr>
          <p:cNvPr id="3" name="사각형: 둥근 위쪽 모서리 2">
            <a:extLst>
              <a:ext uri="{FF2B5EF4-FFF2-40B4-BE49-F238E27FC236}">
                <a16:creationId xmlns:a16="http://schemas.microsoft.com/office/drawing/2014/main" id="{4C022D03-AE56-BA5B-40F1-B5D2FC0C4E87}"/>
              </a:ext>
            </a:extLst>
          </p:cNvPr>
          <p:cNvSpPr/>
          <p:nvPr/>
        </p:nvSpPr>
        <p:spPr>
          <a:xfrm rot="16200000" flipV="1">
            <a:off x="224502" y="-65252"/>
            <a:ext cx="366972" cy="815975"/>
          </a:xfrm>
          <a:prstGeom prst="round2Same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ko-KR" sz="25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03</a:t>
            </a:r>
            <a:endParaRPr lang="ko-KR" altLang="en-US" sz="2500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CEE2B1-D5BE-C299-0435-E803DDA5155E}"/>
              </a:ext>
            </a:extLst>
          </p:cNvPr>
          <p:cNvSpPr/>
          <p:nvPr/>
        </p:nvSpPr>
        <p:spPr>
          <a:xfrm flipV="1">
            <a:off x="0" y="679933"/>
            <a:ext cx="18288001" cy="180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Google Shape;161;p9">
            <a:extLst>
              <a:ext uri="{FF2B5EF4-FFF2-40B4-BE49-F238E27FC236}">
                <a16:creationId xmlns:a16="http://schemas.microsoft.com/office/drawing/2014/main" id="{60E6BB36-69D5-F5E9-0B10-713FFAFCFE95}"/>
              </a:ext>
            </a:extLst>
          </p:cNvPr>
          <p:cNvSpPr txBox="1"/>
          <p:nvPr/>
        </p:nvSpPr>
        <p:spPr>
          <a:xfrm>
            <a:off x="505905" y="970963"/>
            <a:ext cx="5558774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lang="ko-KR" altLang="en-US" sz="3000" b="1" i="0" u="none" strike="noStrike" cap="none" dirty="0">
                <a:solidFill>
                  <a:srgbClr val="073763"/>
                </a:solidFill>
                <a:latin typeface="나눔고딕" panose="020D0604000000000000" pitchFamily="50" charset="-127"/>
                <a:ea typeface="나눔고딕" panose="020D0604000000000000" pitchFamily="50" charset="-127"/>
                <a:sym typeface="Arial"/>
              </a:rPr>
              <a:t>전체 수행 일정</a:t>
            </a:r>
            <a:endParaRPr sz="3000" b="1" i="0" u="none" strike="noStrike" cap="none" dirty="0">
              <a:solidFill>
                <a:srgbClr val="073763"/>
              </a:solidFill>
              <a:latin typeface="나눔고딕" panose="020D0604000000000000" pitchFamily="50" charset="-127"/>
              <a:ea typeface="나눔고딕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1275</TotalTime>
  <Words>11577</Words>
  <Application>Microsoft Office PowerPoint</Application>
  <PresentationFormat>사용자 지정</PresentationFormat>
  <Paragraphs>1715</Paragraphs>
  <Slides>66</Slides>
  <Notes>66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4" baseType="lpstr">
      <vt:lpstr>Arial</vt:lpstr>
      <vt:lpstr>맑은 고딕</vt:lpstr>
      <vt:lpstr>Calibri</vt:lpstr>
      <vt:lpstr>나눔고딕</vt:lpstr>
      <vt:lpstr>Courier New</vt:lpstr>
      <vt:lpstr>Consolas</vt:lpstr>
      <vt:lpstr>Montserrat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최현민</cp:lastModifiedBy>
  <cp:revision>42</cp:revision>
  <dcterms:created xsi:type="dcterms:W3CDTF">2006-08-16T00:00:00Z</dcterms:created>
  <dcterms:modified xsi:type="dcterms:W3CDTF">2023-12-04T05:13:29Z</dcterms:modified>
</cp:coreProperties>
</file>